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308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308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  <a:srgbClr val="F1F1F1"/>
    <a:srgbClr val="C6D4DF"/>
    <a:srgbClr val="3A5896"/>
    <a:srgbClr val="F3F0ED"/>
    <a:srgbClr val="E1DAD2"/>
    <a:srgbClr val="FEFEFE"/>
    <a:srgbClr val="C1C9CD"/>
    <a:srgbClr val="7C96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-72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2AE255-5841-4FF6-BF81-72E039C3252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EEBE328-897E-4D01-B466-CB3748CA46C4}">
      <dgm:prSet phldrT="[Текст]"/>
      <dgm:spPr/>
      <dgm:t>
        <a:bodyPr/>
        <a:lstStyle/>
        <a:p>
          <a:r>
            <a:rPr lang="uk-UA" smtClean="0"/>
            <a:t>оцінювання предметних знань, умінь і навичок</a:t>
          </a:r>
          <a:endParaRPr lang="uk-UA"/>
        </a:p>
      </dgm:t>
    </dgm:pt>
    <dgm:pt modelId="{58E716F1-BB6B-4A58-BF1D-F5E51B2BF5EB}" type="parTrans" cxnId="{B9E8E205-D258-4658-B4E0-A57D27A5467B}">
      <dgm:prSet/>
      <dgm:spPr/>
      <dgm:t>
        <a:bodyPr/>
        <a:lstStyle/>
        <a:p>
          <a:endParaRPr lang="uk-UA"/>
        </a:p>
      </dgm:t>
    </dgm:pt>
    <dgm:pt modelId="{B48B084C-FD5D-419B-999E-9276B7159FB2}" type="sibTrans" cxnId="{B9E8E205-D258-4658-B4E0-A57D27A5467B}">
      <dgm:prSet/>
      <dgm:spPr/>
      <dgm:t>
        <a:bodyPr/>
        <a:lstStyle/>
        <a:p>
          <a:endParaRPr lang="uk-UA"/>
        </a:p>
      </dgm:t>
    </dgm:pt>
    <dgm:pt modelId="{2EAAF42E-E5E3-48B5-B491-026D6803E815}">
      <dgm:prSet phldrT="[Текст]"/>
      <dgm:spPr/>
      <dgm:t>
        <a:bodyPr/>
        <a:lstStyle/>
        <a:p>
          <a:r>
            <a:rPr lang="uk-UA" smtClean="0"/>
            <a:t>оцінювання компетентностей, зокрема готовності і здатності учнів застосовувати здобуті знання і сформовані навички у своїй практичній діяльності</a:t>
          </a:r>
          <a:endParaRPr lang="uk-UA"/>
        </a:p>
      </dgm:t>
    </dgm:pt>
    <dgm:pt modelId="{547F027C-1350-4DDC-ABE1-737AF6DDCF4B}" type="parTrans" cxnId="{20992C5C-A164-46D3-8C5E-F7C02477B953}">
      <dgm:prSet/>
      <dgm:spPr/>
      <dgm:t>
        <a:bodyPr/>
        <a:lstStyle/>
        <a:p>
          <a:endParaRPr lang="uk-UA"/>
        </a:p>
      </dgm:t>
    </dgm:pt>
    <dgm:pt modelId="{9189DF3C-F0A7-4942-839D-EBC7F1C59765}" type="sibTrans" cxnId="{20992C5C-A164-46D3-8C5E-F7C02477B953}">
      <dgm:prSet/>
      <dgm:spPr/>
      <dgm:t>
        <a:bodyPr/>
        <a:lstStyle/>
        <a:p>
          <a:endParaRPr lang="uk-UA"/>
        </a:p>
      </dgm:t>
    </dgm:pt>
    <dgm:pt modelId="{D9E38DF2-3C98-4985-80D7-6EEF9F77FEE0}" type="pres">
      <dgm:prSet presAssocID="{752AE255-5841-4FF6-BF81-72E039C3252D}" presName="Name0" presStyleCnt="0">
        <dgm:presLayoutVars>
          <dgm:dir/>
          <dgm:resizeHandles val="exact"/>
        </dgm:presLayoutVars>
      </dgm:prSet>
      <dgm:spPr/>
    </dgm:pt>
    <dgm:pt modelId="{93A0B81B-6BAF-4E0A-B82E-AB9AD04B9508}" type="pres">
      <dgm:prSet presAssocID="{9EEBE328-897E-4D01-B466-CB3748CA46C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0456E8-7D35-4090-9828-D28A383920DA}" type="pres">
      <dgm:prSet presAssocID="{B48B084C-FD5D-419B-999E-9276B7159FB2}" presName="sibTrans" presStyleLbl="sibTrans2D1" presStyleIdx="0" presStyleCnt="1"/>
      <dgm:spPr/>
      <dgm:t>
        <a:bodyPr/>
        <a:lstStyle/>
        <a:p>
          <a:endParaRPr lang="uk-UA"/>
        </a:p>
      </dgm:t>
    </dgm:pt>
    <dgm:pt modelId="{42E6291E-16A9-42D3-B11C-25C876E86779}" type="pres">
      <dgm:prSet presAssocID="{B48B084C-FD5D-419B-999E-9276B7159FB2}" presName="connectorText" presStyleLbl="sibTrans2D1" presStyleIdx="0" presStyleCnt="1"/>
      <dgm:spPr/>
      <dgm:t>
        <a:bodyPr/>
        <a:lstStyle/>
        <a:p>
          <a:endParaRPr lang="uk-UA"/>
        </a:p>
      </dgm:t>
    </dgm:pt>
    <dgm:pt modelId="{E7095BC4-0C46-4991-BB80-310BEBFFD3BB}" type="pres">
      <dgm:prSet presAssocID="{2EAAF42E-E5E3-48B5-B491-026D6803E81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64636F8-0BF0-4CEE-9F28-20F63091A01E}" type="presOf" srcId="{9EEBE328-897E-4D01-B466-CB3748CA46C4}" destId="{93A0B81B-6BAF-4E0A-B82E-AB9AD04B9508}" srcOrd="0" destOrd="0" presId="urn:microsoft.com/office/officeart/2005/8/layout/process1"/>
    <dgm:cxn modelId="{10C60343-AAE5-4D07-B4F4-F210D4595D02}" type="presOf" srcId="{2EAAF42E-E5E3-48B5-B491-026D6803E815}" destId="{E7095BC4-0C46-4991-BB80-310BEBFFD3BB}" srcOrd="0" destOrd="0" presId="urn:microsoft.com/office/officeart/2005/8/layout/process1"/>
    <dgm:cxn modelId="{20992C5C-A164-46D3-8C5E-F7C02477B953}" srcId="{752AE255-5841-4FF6-BF81-72E039C3252D}" destId="{2EAAF42E-E5E3-48B5-B491-026D6803E815}" srcOrd="1" destOrd="0" parTransId="{547F027C-1350-4DDC-ABE1-737AF6DDCF4B}" sibTransId="{9189DF3C-F0A7-4942-839D-EBC7F1C59765}"/>
    <dgm:cxn modelId="{C64C5ACD-27AD-4471-8C34-DA9F5DA8FE66}" type="presOf" srcId="{752AE255-5841-4FF6-BF81-72E039C3252D}" destId="{D9E38DF2-3C98-4985-80D7-6EEF9F77FEE0}" srcOrd="0" destOrd="0" presId="urn:microsoft.com/office/officeart/2005/8/layout/process1"/>
    <dgm:cxn modelId="{B9E8E205-D258-4658-B4E0-A57D27A5467B}" srcId="{752AE255-5841-4FF6-BF81-72E039C3252D}" destId="{9EEBE328-897E-4D01-B466-CB3748CA46C4}" srcOrd="0" destOrd="0" parTransId="{58E716F1-BB6B-4A58-BF1D-F5E51B2BF5EB}" sibTransId="{B48B084C-FD5D-419B-999E-9276B7159FB2}"/>
    <dgm:cxn modelId="{3ED3ECC8-4F70-42E7-B344-F7CC78C57075}" type="presOf" srcId="{B48B084C-FD5D-419B-999E-9276B7159FB2}" destId="{BF0456E8-7D35-4090-9828-D28A383920DA}" srcOrd="0" destOrd="0" presId="urn:microsoft.com/office/officeart/2005/8/layout/process1"/>
    <dgm:cxn modelId="{50351F2A-49EA-4E8D-A63C-C71B713E9DD2}" type="presOf" srcId="{B48B084C-FD5D-419B-999E-9276B7159FB2}" destId="{42E6291E-16A9-42D3-B11C-25C876E86779}" srcOrd="1" destOrd="0" presId="urn:microsoft.com/office/officeart/2005/8/layout/process1"/>
    <dgm:cxn modelId="{84BAED67-D804-45FF-94B7-AAEB6A5A1177}" type="presParOf" srcId="{D9E38DF2-3C98-4985-80D7-6EEF9F77FEE0}" destId="{93A0B81B-6BAF-4E0A-B82E-AB9AD04B9508}" srcOrd="0" destOrd="0" presId="urn:microsoft.com/office/officeart/2005/8/layout/process1"/>
    <dgm:cxn modelId="{2C4E113F-03F1-45DE-B539-AD9D2FE34386}" type="presParOf" srcId="{D9E38DF2-3C98-4985-80D7-6EEF9F77FEE0}" destId="{BF0456E8-7D35-4090-9828-D28A383920DA}" srcOrd="1" destOrd="0" presId="urn:microsoft.com/office/officeart/2005/8/layout/process1"/>
    <dgm:cxn modelId="{8CF1B67C-316A-4507-B31D-C74E4E08EBF1}" type="presParOf" srcId="{BF0456E8-7D35-4090-9828-D28A383920DA}" destId="{42E6291E-16A9-42D3-B11C-25C876E86779}" srcOrd="0" destOrd="0" presId="urn:microsoft.com/office/officeart/2005/8/layout/process1"/>
    <dgm:cxn modelId="{12685AA5-6B2D-4B1B-B558-34F4A0999D01}" type="presParOf" srcId="{D9E38DF2-3C98-4985-80D7-6EEF9F77FEE0}" destId="{E7095BC4-0C46-4991-BB80-310BEBFFD3B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0B81B-6BAF-4E0A-B82E-AB9AD04B9508}">
      <dsp:nvSpPr>
        <dsp:cNvPr id="0" name=""/>
        <dsp:cNvSpPr/>
      </dsp:nvSpPr>
      <dsp:spPr>
        <a:xfrm>
          <a:off x="1420" y="0"/>
          <a:ext cx="3029152" cy="2016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оцінювання предметних знань, умінь і навичок</a:t>
          </a:r>
          <a:endParaRPr lang="uk-UA" sz="1800" kern="1200"/>
        </a:p>
      </dsp:txBody>
      <dsp:txXfrm>
        <a:off x="60473" y="59053"/>
        <a:ext cx="2911046" cy="1898118"/>
      </dsp:txXfrm>
    </dsp:sp>
    <dsp:sp modelId="{BF0456E8-7D35-4090-9828-D28A383920DA}">
      <dsp:nvSpPr>
        <dsp:cNvPr id="0" name=""/>
        <dsp:cNvSpPr/>
      </dsp:nvSpPr>
      <dsp:spPr>
        <a:xfrm>
          <a:off x="3333488" y="632497"/>
          <a:ext cx="642180" cy="751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>
        <a:off x="3333488" y="782743"/>
        <a:ext cx="449526" cy="450737"/>
      </dsp:txXfrm>
    </dsp:sp>
    <dsp:sp modelId="{E7095BC4-0C46-4991-BB80-310BEBFFD3BB}">
      <dsp:nvSpPr>
        <dsp:cNvPr id="0" name=""/>
        <dsp:cNvSpPr/>
      </dsp:nvSpPr>
      <dsp:spPr>
        <a:xfrm>
          <a:off x="4242234" y="0"/>
          <a:ext cx="3029152" cy="2016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оцінювання компетентностей, зокрема готовності і здатності учнів застосовувати здобуті знання і сформовані навички у своїй практичній діяльності</a:t>
          </a:r>
          <a:endParaRPr lang="uk-UA" sz="1800" kern="1200"/>
        </a:p>
      </dsp:txBody>
      <dsp:txXfrm>
        <a:off x="4301287" y="59053"/>
        <a:ext cx="2911046" cy="1898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8C517-6070-43C6-821E-4650FD9C78FE}" type="datetimeFigureOut">
              <a:rPr lang="uk-UA" smtClean="0"/>
              <a:t>05.07.2018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BCC91-7B36-440E-853B-EF071875A5F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42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F7520-7E3E-4268-B89E-1D2132068D75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075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0" r="29070"/>
          <a:stretch/>
        </p:blipFill>
        <p:spPr>
          <a:xfrm flipV="1">
            <a:off x="0" y="2155218"/>
            <a:ext cx="9144000" cy="470278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7"/>
          <a:stretch/>
        </p:blipFill>
        <p:spPr>
          <a:xfrm>
            <a:off x="0" y="-1"/>
            <a:ext cx="9144000" cy="21552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visnyk.hoippo.km.ua/maibutia/3535-traven-xthdtym-2018-10-12-587-589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3F-gQFxE8d85ZbeRfT7GOk0DD9-Yz-yxd-MYh2muppE/edit?usp=shari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3F-gQFxE8d85ZbeRfT7GOk0DD9-Yz-yxd-MYh2muppE/edit?usp=shar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2VC7gSRhR2M0GXxlstQuiMNpgF_wUJH0ECl6iPuu0pA/edit?usp=sha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n.gov.ua/activity/education/zagalna-serednya/navchalni-programy.html" TargetMode="External"/><Relationship Id="rId2" Type="http://schemas.openxmlformats.org/officeDocument/2006/relationships/hyperlink" Target="https://mon.gov.ua/storage/app/media/zagalna%20serednya/programy-5-9-klas/onovlennya-12-2017/8-informatika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.gov.ua/storage/app/media/zagalna%20serednya/programy-5-9-klas/informatika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docs.google.com/spreadsheets/d/10XZJVC92cC7qgEW4F6PFcZXkKjOlyuFoDSBPxhN_vYI/edit?usp=shari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sites.google.com/view/distance-informatics-10/%D0%B3%D0%BE%D0%BB%D0%BE%D0%B2%D0%BD%D0%B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Ylnb4UNDfa3X91wt35viYJNVPpEcdnubDb3vwBIzjWA/edit#gid=0" TargetMode="External"/><Relationship Id="rId2" Type="http://schemas.openxmlformats.org/officeDocument/2006/relationships/hyperlink" Target="http://itknyga.com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itknyga.com.ua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16SbThkU4ouwKwsuqMID4GN8tbi-j-dGnSUvJydBHBI/edit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zagalna%20serednya/programy-10-11-klas/2018-2019/01/10-11-profilniy-riven.docx" TargetMode="External"/><Relationship Id="rId2" Type="http://schemas.openxmlformats.org/officeDocument/2006/relationships/hyperlink" Target="https://mon.gov.ua/storage/app/media/zagalna%20serednya/programy-10-11-klas/2018-2019/informatika-standart-10-11.doc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visnyk.hoippo.km.ua/maibutia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docs.google.com/document/d/1o0txZc0Iynw3N2hZhYuABYKuDRbucJYenT_QC6nyhdI/edit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zagalna%20serednya/programy-10-11-klas/inf-ak.pdf" TargetMode="External"/><Relationship Id="rId2" Type="http://schemas.openxmlformats.org/officeDocument/2006/relationships/hyperlink" Target="https://mon.gov.ua/storage/app/media/zagalna%20serednya/programy-10-11-klas/1-informatika-standart-10-11-final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n.gov.ua/storage/app/media/zagalna%20serednya/programy-10-11-klas/prof-riven.pdf" TargetMode="External"/><Relationship Id="rId4" Type="http://schemas.openxmlformats.org/officeDocument/2006/relationships/hyperlink" Target="https://mon.gov.ua/storage/app/media/zagalna%20serednya/programy-10-11-klas/inf-pogl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3.rada.gov.ua/laws/show/z0055-18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sites.google.com/view/metodinfo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661" y="1828800"/>
            <a:ext cx="8261650" cy="2392498"/>
          </a:xfrm>
        </p:spPr>
        <p:txBody>
          <a:bodyPr>
            <a:normAutofit fontScale="90000"/>
          </a:bodyPr>
          <a:lstStyle/>
          <a:p>
            <a:r>
              <a:rPr lang="uk-UA" b="1" smtClean="0">
                <a:solidFill>
                  <a:srgbClr val="0070C0"/>
                </a:solidFill>
              </a:rPr>
              <a:t>Про викладання інформатики </a:t>
            </a:r>
            <a:br>
              <a:rPr lang="uk-UA" b="1" smtClean="0">
                <a:solidFill>
                  <a:srgbClr val="0070C0"/>
                </a:solidFill>
              </a:rPr>
            </a:br>
            <a:r>
              <a:rPr lang="uk-UA" b="1" smtClean="0">
                <a:solidFill>
                  <a:srgbClr val="0070C0"/>
                </a:solidFill>
              </a:rPr>
              <a:t>у 2018/2019 н.р.</a:t>
            </a:r>
            <a:endParaRPr lang="uk-UA" b="1">
              <a:solidFill>
                <a:srgbClr val="0070C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900235" y="4521452"/>
            <a:ext cx="3880520" cy="175260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uk-UA" sz="28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О.Сологуб,</a:t>
            </a:r>
          </a:p>
          <a:p>
            <a:pPr algn="l">
              <a:spcBef>
                <a:spcPts val="0"/>
              </a:spcBef>
            </a:pPr>
            <a:r>
              <a:rPr lang="uk-UA" sz="28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методист  НМЦ викладання інформатики, ІКТ і ДН ХОІППО</a:t>
            </a:r>
            <a:endParaRPr lang="uk-UA" sz="2800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 txBox="1">
            <a:spLocks/>
          </p:cNvSpPr>
          <p:nvPr/>
        </p:nvSpPr>
        <p:spPr>
          <a:xfrm>
            <a:off x="438942" y="2506567"/>
            <a:ext cx="8229600" cy="26928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/>
              <a:t>Робота з даними в окремих </a:t>
            </a:r>
            <a:r>
              <a:rPr lang="uk-UA" smtClean="0"/>
              <a:t>клітинках: проектуання </a:t>
            </a:r>
            <a:r>
              <a:rPr lang="uk-UA"/>
              <a:t>і </a:t>
            </a:r>
            <a:r>
              <a:rPr lang="uk-UA" smtClean="0"/>
              <a:t>застосування моделі </a:t>
            </a:r>
            <a:r>
              <a:rPr lang="uk-UA"/>
              <a:t>економічного, фізичного чи біологічного </a:t>
            </a:r>
            <a:r>
              <a:rPr lang="uk-UA" smtClean="0"/>
              <a:t>процесу, розв</a:t>
            </a:r>
            <a:r>
              <a:rPr lang="en-US" smtClean="0"/>
              <a:t>’</a:t>
            </a:r>
            <a:r>
              <a:rPr lang="uk-UA" smtClean="0"/>
              <a:t>язування </a:t>
            </a:r>
            <a:r>
              <a:rPr lang="uk-UA" smtClean="0"/>
              <a:t>математичних задач</a:t>
            </a:r>
            <a:endParaRPr lang="uk-UA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3446" y="945353"/>
            <a:ext cx="8229600" cy="6340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3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8153" y="1993221"/>
            <a:ext cx="79780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mtClean="0"/>
              <a:t>функція </a:t>
            </a:r>
            <a:r>
              <a:rPr lang="uk-UA" smtClean="0">
                <a:solidFill>
                  <a:srgbClr val="0070C0"/>
                </a:solidFill>
              </a:rPr>
              <a:t>IF</a:t>
            </a:r>
            <a:r>
              <a:rPr lang="uk-UA" smtClean="0"/>
              <a:t> – аналог </a:t>
            </a:r>
            <a:r>
              <a:rPr lang="uk-UA" smtClean="0">
                <a:solidFill>
                  <a:srgbClr val="0070C0"/>
                </a:solidFill>
              </a:rPr>
              <a:t>умовного оператора</a:t>
            </a:r>
          </a:p>
          <a:p>
            <a:pPr marL="0" indent="0">
              <a:buNone/>
            </a:pPr>
            <a:r>
              <a:rPr lang="uk-UA" smtClean="0">
                <a:solidFill>
                  <a:srgbClr val="0070C0"/>
                </a:solidFill>
              </a:rPr>
              <a:t>клітинки</a:t>
            </a:r>
            <a:r>
              <a:rPr lang="uk-UA" smtClean="0"/>
              <a:t> – аналоги </a:t>
            </a:r>
            <a:r>
              <a:rPr lang="uk-UA" smtClean="0">
                <a:solidFill>
                  <a:srgbClr val="0070C0"/>
                </a:solidFill>
              </a:rPr>
              <a:t>змінних </a:t>
            </a:r>
          </a:p>
          <a:p>
            <a:pPr marL="0" indent="0">
              <a:buNone/>
            </a:pPr>
            <a:r>
              <a:rPr lang="uk-UA" smtClean="0">
                <a:solidFill>
                  <a:srgbClr val="0070C0"/>
                </a:solidFill>
              </a:rPr>
              <a:t>адреси</a:t>
            </a:r>
            <a:r>
              <a:rPr lang="uk-UA" smtClean="0"/>
              <a:t> клітинок – аналоги </a:t>
            </a:r>
            <a:r>
              <a:rPr lang="uk-UA" smtClean="0">
                <a:solidFill>
                  <a:srgbClr val="0070C0"/>
                </a:solidFill>
              </a:rPr>
              <a:t>імен</a:t>
            </a:r>
            <a:r>
              <a:rPr lang="uk-UA" smtClean="0"/>
              <a:t> </a:t>
            </a:r>
            <a:r>
              <a:rPr lang="uk-UA"/>
              <a:t>змінних </a:t>
            </a:r>
            <a:r>
              <a:rPr lang="uk-UA" smtClean="0"/>
              <a:t>(можна також надавати </a:t>
            </a:r>
            <a:r>
              <a:rPr lang="uk-UA"/>
              <a:t>клітинкам змістовні імена</a:t>
            </a:r>
            <a:r>
              <a:rPr lang="uk-UA" smtClean="0"/>
              <a:t>)</a:t>
            </a:r>
          </a:p>
          <a:p>
            <a:pPr marL="0" indent="0">
              <a:buNone/>
            </a:pPr>
            <a:r>
              <a:rPr lang="uk-UA" smtClean="0">
                <a:solidFill>
                  <a:srgbClr val="0070C0"/>
                </a:solidFill>
              </a:rPr>
              <a:t>вміст</a:t>
            </a:r>
            <a:r>
              <a:rPr lang="uk-UA" smtClean="0"/>
              <a:t> клітинок </a:t>
            </a:r>
            <a:r>
              <a:rPr lang="uk-UA"/>
              <a:t>– </a:t>
            </a:r>
            <a:r>
              <a:rPr lang="uk-UA" smtClean="0"/>
              <a:t>аналог </a:t>
            </a:r>
            <a:r>
              <a:rPr lang="uk-UA" smtClean="0">
                <a:solidFill>
                  <a:srgbClr val="0070C0"/>
                </a:solidFill>
              </a:rPr>
              <a:t>значень</a:t>
            </a:r>
            <a:r>
              <a:rPr lang="uk-UA" smtClean="0"/>
              <a:t> змінних</a:t>
            </a:r>
          </a:p>
          <a:p>
            <a:pPr marL="0" indent="0">
              <a:buNone/>
            </a:pPr>
            <a:r>
              <a:rPr lang="uk-UA" smtClean="0">
                <a:solidFill>
                  <a:srgbClr val="0070C0"/>
                </a:solidFill>
              </a:rPr>
              <a:t>типи</a:t>
            </a:r>
            <a:r>
              <a:rPr lang="uk-UA" smtClean="0"/>
              <a:t> </a:t>
            </a:r>
            <a:r>
              <a:rPr lang="uk-UA">
                <a:solidFill>
                  <a:srgbClr val="0070C0"/>
                </a:solidFill>
              </a:rPr>
              <a:t>даних </a:t>
            </a:r>
            <a:r>
              <a:rPr lang="uk-UA"/>
              <a:t>в </a:t>
            </a:r>
            <a:r>
              <a:rPr lang="uk-UA" smtClean="0"/>
              <a:t>ЕТ - </a:t>
            </a:r>
            <a:r>
              <a:rPr lang="uk-UA" smtClean="0">
                <a:solidFill>
                  <a:srgbClr val="0070C0"/>
                </a:solidFill>
              </a:rPr>
              <a:t>типи </a:t>
            </a:r>
            <a:r>
              <a:rPr lang="uk-UA">
                <a:solidFill>
                  <a:srgbClr val="0070C0"/>
                </a:solidFill>
              </a:rPr>
              <a:t>даних </a:t>
            </a:r>
            <a:r>
              <a:rPr lang="uk-UA"/>
              <a:t>у </a:t>
            </a:r>
            <a:r>
              <a:rPr lang="uk-UA" smtClean="0"/>
              <a:t>програмуванні</a:t>
            </a:r>
          </a:p>
          <a:p>
            <a:pPr marL="0" indent="0">
              <a:buNone/>
            </a:pPr>
            <a:r>
              <a:rPr lang="uk-UA" smtClean="0"/>
              <a:t>логічні функції </a:t>
            </a:r>
            <a:r>
              <a:rPr lang="uk-UA"/>
              <a:t>дають змогу будувати складені логічні </a:t>
            </a:r>
            <a:r>
              <a:rPr lang="uk-UA" smtClean="0"/>
              <a:t>вирази</a:t>
            </a:r>
          </a:p>
          <a:p>
            <a:pPr marL="0" indent="0">
              <a:buNone/>
            </a:pPr>
            <a:r>
              <a:rPr lang="uk-UA" smtClean="0">
                <a:solidFill>
                  <a:srgbClr val="0070C0"/>
                </a:solidFill>
              </a:rPr>
              <a:t>рядок </a:t>
            </a:r>
            <a:r>
              <a:rPr lang="uk-UA">
                <a:solidFill>
                  <a:srgbClr val="0070C0"/>
                </a:solidFill>
              </a:rPr>
              <a:t>чи </a:t>
            </a:r>
            <a:r>
              <a:rPr lang="uk-UA" smtClean="0">
                <a:solidFill>
                  <a:srgbClr val="0070C0"/>
                </a:solidFill>
              </a:rPr>
              <a:t>стовпець </a:t>
            </a:r>
            <a:r>
              <a:rPr lang="uk-UA" smtClean="0"/>
              <a:t>ЕТ - приклад </a:t>
            </a:r>
            <a:r>
              <a:rPr lang="uk-UA">
                <a:solidFill>
                  <a:srgbClr val="0070C0"/>
                </a:solidFill>
              </a:rPr>
              <a:t>одновимірного масиву</a:t>
            </a:r>
          </a:p>
          <a:p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5210" y="849936"/>
            <a:ext cx="695897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7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5740" y="2438495"/>
            <a:ext cx="8229600" cy="3660156"/>
          </a:xfrm>
        </p:spPr>
        <p:txBody>
          <a:bodyPr/>
          <a:lstStyle/>
          <a:p>
            <a:pPr marL="0" indent="0">
              <a:buNone/>
            </a:pPr>
            <a:r>
              <a:rPr lang="uk-UA" smtClean="0"/>
              <a:t>Задачі на обробку </a:t>
            </a:r>
            <a:r>
              <a:rPr lang="uk-UA"/>
              <a:t>рядів </a:t>
            </a:r>
            <a:r>
              <a:rPr lang="uk-UA" smtClean="0"/>
              <a:t>даних </a:t>
            </a:r>
            <a:r>
              <a:rPr lang="uk-UA"/>
              <a:t>пов’язані з алгоритмічною конструкцією </a:t>
            </a:r>
            <a:r>
              <a:rPr lang="uk-UA" smtClean="0"/>
              <a:t>повторення </a:t>
            </a:r>
            <a:r>
              <a:rPr lang="uk-UA"/>
              <a:t>, яка моделюється копіюванням в електронній таблиці деякої формули в діапазон. Найважливіший випадок – копіювання рекурентної формули, наприклад, формули для обчислення ряду чисел Фібоначчі або факторіалу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281" y="1008962"/>
            <a:ext cx="7125952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60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0079" y="2094357"/>
            <a:ext cx="8229600" cy="4083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/>
              <a:t>Задачі </a:t>
            </a:r>
            <a:r>
              <a:rPr lang="uk-UA" smtClean="0"/>
              <a:t>на сортування</a:t>
            </a:r>
            <a:r>
              <a:rPr lang="uk-UA"/>
              <a:t>, </a:t>
            </a:r>
            <a:r>
              <a:rPr lang="uk-UA" smtClean="0"/>
              <a:t>фільтрацію, </a:t>
            </a:r>
            <a:r>
              <a:rPr lang="uk-UA"/>
              <a:t>обчислення проміжних підсумків, функції для роботи з базами </a:t>
            </a:r>
            <a:r>
              <a:rPr lang="uk-UA" smtClean="0"/>
              <a:t>даних (8 клас) - пропедевтика </a:t>
            </a:r>
            <a:r>
              <a:rPr lang="uk-UA"/>
              <a:t>реляційних баз </a:t>
            </a:r>
            <a:r>
              <a:rPr lang="uk-UA" smtClean="0"/>
              <a:t>даних (10 клас):</a:t>
            </a:r>
          </a:p>
          <a:p>
            <a:pPr marL="0" indent="0">
              <a:buNone/>
            </a:pPr>
            <a:r>
              <a:rPr lang="uk-UA" smtClean="0">
                <a:solidFill>
                  <a:srgbClr val="0070C0"/>
                </a:solidFill>
              </a:rPr>
              <a:t>електронна </a:t>
            </a:r>
            <a:r>
              <a:rPr lang="uk-UA">
                <a:solidFill>
                  <a:srgbClr val="0070C0"/>
                </a:solidFill>
              </a:rPr>
              <a:t>таблиця </a:t>
            </a:r>
            <a:r>
              <a:rPr lang="uk-UA" smtClean="0">
                <a:solidFill>
                  <a:srgbClr val="0070C0"/>
                </a:solidFill>
              </a:rPr>
              <a:t> </a:t>
            </a:r>
            <a:r>
              <a:rPr lang="uk-UA" smtClean="0"/>
              <a:t>-  аналог </a:t>
            </a:r>
            <a:r>
              <a:rPr lang="uk-UA" smtClean="0">
                <a:solidFill>
                  <a:srgbClr val="0070C0"/>
                </a:solidFill>
              </a:rPr>
              <a:t>однотабличної реляційної БД</a:t>
            </a:r>
          </a:p>
          <a:p>
            <a:pPr marL="0" indent="0">
              <a:buNone/>
            </a:pPr>
            <a:r>
              <a:rPr lang="uk-UA" smtClean="0">
                <a:solidFill>
                  <a:srgbClr val="0070C0"/>
                </a:solidFill>
              </a:rPr>
              <a:t>рядки</a:t>
            </a:r>
            <a:r>
              <a:rPr lang="uk-UA" smtClean="0"/>
              <a:t> </a:t>
            </a:r>
            <a:r>
              <a:rPr lang="uk-UA"/>
              <a:t>таблиці – це </a:t>
            </a:r>
            <a:r>
              <a:rPr lang="uk-UA" smtClean="0">
                <a:solidFill>
                  <a:srgbClr val="0070C0"/>
                </a:solidFill>
              </a:rPr>
              <a:t>записи</a:t>
            </a:r>
            <a:endParaRPr lang="uk-UA" smtClean="0"/>
          </a:p>
          <a:p>
            <a:pPr marL="0" indent="0">
              <a:buNone/>
            </a:pPr>
            <a:r>
              <a:rPr lang="uk-UA" smtClean="0">
                <a:solidFill>
                  <a:srgbClr val="0070C0"/>
                </a:solidFill>
              </a:rPr>
              <a:t>стовпці</a:t>
            </a:r>
            <a:r>
              <a:rPr lang="uk-UA" smtClean="0"/>
              <a:t> </a:t>
            </a:r>
            <a:r>
              <a:rPr lang="uk-UA"/>
              <a:t>– </a:t>
            </a:r>
            <a:r>
              <a:rPr lang="uk-UA">
                <a:solidFill>
                  <a:srgbClr val="0070C0"/>
                </a:solidFill>
              </a:rPr>
              <a:t>поля</a:t>
            </a:r>
            <a:r>
              <a:rPr lang="uk-UA"/>
              <a:t>, що містять значення параметрів об’єктів</a:t>
            </a:r>
            <a:r>
              <a:rPr lang="uk-UA" smtClean="0"/>
              <a:t>.</a:t>
            </a:r>
          </a:p>
          <a:p>
            <a:pPr marL="0" indent="0">
              <a:buNone/>
            </a:pPr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51356" y="873791"/>
            <a:ext cx="6489847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92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4583" y="2582064"/>
            <a:ext cx="8229600" cy="2300037"/>
          </a:xfrm>
        </p:spPr>
        <p:txBody>
          <a:bodyPr/>
          <a:lstStyle/>
          <a:p>
            <a:pPr marL="0" indent="0">
              <a:buNone/>
            </a:pPr>
            <a:r>
              <a:rPr lang="uk-UA"/>
              <a:t>У </a:t>
            </a:r>
            <a:r>
              <a:rPr lang="uk-UA" b="1"/>
              <a:t>9 класі</a:t>
            </a:r>
            <a:r>
              <a:rPr lang="uk-UA"/>
              <a:t> завершується вивчення курсу інформатики в основній школі. Тому значну увагу слід приділяти узагальненню й повторенню матеріалу, повноцінному й цілісному формуванню ІТ-компетентностей</a:t>
            </a:r>
            <a:r>
              <a:rPr lang="uk-UA" smtClean="0"/>
              <a:t>.</a:t>
            </a:r>
          </a:p>
          <a:p>
            <a:pPr marL="0" indent="0">
              <a:buNone/>
            </a:pPr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6428" y="873791"/>
            <a:ext cx="6640922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32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2823" y="2106238"/>
            <a:ext cx="7869890" cy="441383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sz="4400">
                <a:solidFill>
                  <a:srgbClr val="0070C0"/>
                </a:solidFill>
              </a:rPr>
              <a:t>Матеріали</a:t>
            </a:r>
            <a:r>
              <a:rPr lang="uk-UA" sz="4400"/>
              <a:t> щодо викладання інформатики у 10 класі, а також  орієнтовне </a:t>
            </a:r>
            <a:r>
              <a:rPr lang="uk-UA" sz="4400">
                <a:solidFill>
                  <a:srgbClr val="0070C0"/>
                </a:solidFill>
              </a:rPr>
              <a:t>календарно-тематичне планування </a:t>
            </a:r>
            <a:r>
              <a:rPr lang="uk-UA" sz="4400"/>
              <a:t>за навчальною програмою вибірково-обов’язкового предмета «Інформатика» для учнів 10-11 класів закладів загальної середньої освіти (рівень стандарту, інваріантний модуль, 35 годин); </a:t>
            </a:r>
            <a:r>
              <a:rPr lang="uk-UA" sz="4400">
                <a:solidFill>
                  <a:srgbClr val="0070C0"/>
                </a:solidFill>
              </a:rPr>
              <a:t>розробки двох перших уроків </a:t>
            </a:r>
            <a:r>
              <a:rPr lang="uk-UA" sz="4400"/>
              <a:t>з інформатики для 5 класу </a:t>
            </a:r>
            <a:r>
              <a:rPr lang="uk-UA" sz="4400" smtClean="0"/>
              <a:t>(Олена Яблонська) </a:t>
            </a:r>
            <a:r>
              <a:rPr lang="uk-UA" sz="4400" smtClean="0"/>
              <a:t>та </a:t>
            </a:r>
            <a:r>
              <a:rPr lang="uk-UA" sz="4400"/>
              <a:t>двох перших уроків базового модуля для учнів 10-11 класів (рівень стандарт) </a:t>
            </a:r>
            <a:r>
              <a:rPr lang="uk-UA" sz="4400"/>
              <a:t>(Зоя Слободян) </a:t>
            </a:r>
            <a:r>
              <a:rPr lang="uk-UA" sz="4400" smtClean="0"/>
              <a:t>надруковано </a:t>
            </a:r>
            <a:r>
              <a:rPr lang="uk-UA" sz="4400"/>
              <a:t>у газеті “Майбуття” (травень-червень, 2018, №№10-12 (587-589), стор.44-53 (сайт “Вісник Хмельницького ОІППО </a:t>
            </a:r>
            <a:r>
              <a:rPr lang="en-US" sz="4400" u="sng">
                <a:hlinkClick r:id="rId2"/>
              </a:rPr>
              <a:t>http://</a:t>
            </a:r>
            <a:r>
              <a:rPr lang="en-US" sz="4400" u="sng" smtClean="0">
                <a:hlinkClick r:id="rId2"/>
              </a:rPr>
              <a:t>visnyk.hoippo.km.ua/maibutia/3535-traven-xthdtym-2018-10-12-587-589.html</a:t>
            </a:r>
            <a:r>
              <a:rPr lang="en-US" sz="4400" smtClean="0"/>
              <a:t>).</a:t>
            </a:r>
            <a:endParaRPr lang="uk-UA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26286" y="1080525"/>
            <a:ext cx="5782181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Старша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625" y="1109412"/>
            <a:ext cx="5923224" cy="1275979"/>
          </a:xfrm>
        </p:spPr>
        <p:txBody>
          <a:bodyPr>
            <a:normAutofit fontScale="90000"/>
          </a:bodyPr>
          <a:lstStyle/>
          <a:p>
            <a:r>
              <a:rPr lang="uk-UA" smtClean="0"/>
              <a:t>Варіанти компонування обов</a:t>
            </a:r>
            <a:r>
              <a:rPr lang="en-US" smtClean="0"/>
              <a:t>’</a:t>
            </a:r>
            <a:r>
              <a:rPr lang="uk-UA" smtClean="0"/>
              <a:t>язково-вибіркових курсів </a:t>
            </a:r>
            <a:endParaRPr lang="uk-UA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222230"/>
              </p:ext>
            </p:extLst>
          </p:nvPr>
        </p:nvGraphicFramePr>
        <p:xfrm>
          <a:off x="419836" y="2592693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Варіант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10 клас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11 клас</a:t>
                      </a:r>
                      <a:endParaRPr lang="uk-U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uk-UA" sz="32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2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1</a:t>
                      </a:r>
                      <a:endParaRPr lang="uk-U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uk-UA" sz="32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1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2</a:t>
                      </a:r>
                      <a:endParaRPr lang="uk-U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uk-UA" sz="32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3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0</a:t>
                      </a:r>
                      <a:endParaRPr lang="uk-U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uk-UA" sz="32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0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3</a:t>
                      </a:r>
                      <a:endParaRPr lang="uk-U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uk-UA" sz="32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1,5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1,5</a:t>
                      </a:r>
                      <a:endParaRPr lang="uk-UA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9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5172" y="1027990"/>
            <a:ext cx="7728668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smtClean="0">
                <a:hlinkClick r:id="rId2"/>
              </a:rPr>
              <a:t>Збірник </a:t>
            </a:r>
            <a:r>
              <a:rPr lang="ru-RU" sz="2000" smtClean="0">
                <a:hlinkClick r:id="rId2"/>
              </a:rPr>
              <a:t>орієнтовного календарно-тематичного </a:t>
            </a:r>
            <a:r>
              <a:rPr lang="ru-RU" sz="2000">
                <a:hlinkClick r:id="rId2"/>
              </a:rPr>
              <a:t>планування вибіркових модулів </a:t>
            </a:r>
            <a:r>
              <a:rPr lang="ru-RU" sz="2000"/>
              <a:t>за навчальною програмою вибірково-обов’язкового предмету інформатика для учнів 10-11 класів загальноосвітніх навчальних закладів (рівень стандарту</a:t>
            </a:r>
            <a:r>
              <a:rPr lang="ru-RU" sz="2000" smtClean="0"/>
              <a:t>)</a:t>
            </a:r>
            <a:r>
              <a:rPr lang="ru-RU" sz="2000"/>
              <a:t/>
            </a:r>
            <a:br>
              <a:rPr lang="ru-RU" sz="2000"/>
            </a:br>
            <a:endParaRPr lang="en-US" sz="2000"/>
          </a:p>
          <a:p>
            <a:pPr marL="0" indent="0">
              <a:buNone/>
            </a:pPr>
            <a:r>
              <a:rPr lang="en-US" sz="2400"/>
              <a:t/>
            </a:r>
            <a:br>
              <a:rPr lang="en-US" sz="2400"/>
            </a:br>
            <a:endParaRPr lang="uk-UA" sz="2400"/>
          </a:p>
        </p:txBody>
      </p:sp>
      <p:sp>
        <p:nvSpPr>
          <p:cNvPr id="4" name="Прямокутник 3"/>
          <p:cNvSpPr/>
          <p:nvPr/>
        </p:nvSpPr>
        <p:spPr>
          <a:xfrm>
            <a:off x="3563888" y="4149080"/>
            <a:ext cx="3366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smtClean="0"/>
              <a:t>Кравчук </a:t>
            </a:r>
            <a:r>
              <a:rPr lang="uk-UA" i="1"/>
              <a:t>Г.Т.,</a:t>
            </a:r>
            <a:endParaRPr lang="uk-UA"/>
          </a:p>
          <a:p>
            <a:r>
              <a:rPr lang="uk-UA" i="1"/>
              <a:t>вчитель математики та інформатики спеціалізованої загальноосвітньої школи І-ІІІ ступенів № 8 м. Хмельницького </a:t>
            </a:r>
            <a:endParaRPr lang="uk-UA"/>
          </a:p>
          <a:p>
            <a:r>
              <a:rPr lang="uk-UA"/>
              <a:t/>
            </a:r>
            <a:br>
              <a:rPr lang="uk-UA"/>
            </a:br>
            <a:endParaRPr lang="uk-UA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151155"/>
              </p:ext>
            </p:extLst>
          </p:nvPr>
        </p:nvGraphicFramePr>
        <p:xfrm>
          <a:off x="235617" y="2388191"/>
          <a:ext cx="8568952" cy="409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836"/>
                <a:gridCol w="6447116"/>
              </a:tblGrid>
              <a:tr h="288237">
                <a:tc>
                  <a:txBody>
                    <a:bodyPr/>
                    <a:lstStyle/>
                    <a:p>
                      <a:r>
                        <a:rPr lang="uk-UA" sz="1400" b="0" smtClean="0"/>
                        <a:t>Назва модуля</a:t>
                      </a:r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smtClean="0"/>
                        <a:t>Автори</a:t>
                      </a:r>
                      <a:endParaRPr lang="uk-UA" sz="1400" b="0"/>
                    </a:p>
                  </a:txBody>
                  <a:tcPr/>
                </a:tc>
              </a:tr>
              <a:tr h="691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smtClean="0"/>
                        <a:t>Модуль 1. Графічний дизайн (35 год.)</a:t>
                      </a:r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Кравчук Г.Т.,</a:t>
                      </a:r>
                      <a:endParaRPr lang="uk-UA" sz="1400" b="0" i="1" smtClean="0">
                        <a:effectLst/>
                      </a:endParaRPr>
                    </a:p>
                    <a:p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вчитель математики та інформатики спеціалізованої загальноосвітньої школи І-ІІІ ступенів № 8 м. Хмельницького</a:t>
                      </a:r>
                      <a:endParaRPr lang="uk-UA" sz="1400" b="0" i="1"/>
                    </a:p>
                  </a:txBody>
                  <a:tcPr/>
                </a:tc>
              </a:tr>
              <a:tr h="893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smtClean="0"/>
                        <a:t>Модуль 1. Графічний дизайн (35 год.)</a:t>
                      </a:r>
                    </a:p>
                    <a:p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Ніколаєва І.Л,</a:t>
                      </a: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вчитель інформатики Дунаєвецької ЗОШ І-ІІІ ст.№2</a:t>
                      </a:r>
                      <a:endParaRPr lang="uk-UA" sz="1400" b="0" i="1" smtClean="0">
                        <a:effectLst/>
                      </a:endParaRP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Гуменюк О.В.,</a:t>
                      </a:r>
                      <a:endParaRPr lang="uk-UA" sz="1400" b="0" i="1" smtClean="0">
                        <a:effectLst/>
                      </a:endParaRP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вчитель інформатики Дунаєвецької ЗОШ І-ІІІ ст.№3</a:t>
                      </a:r>
                      <a:endParaRPr lang="uk-UA" sz="1400" b="0" i="1"/>
                    </a:p>
                  </a:txBody>
                  <a:tcPr/>
                </a:tc>
              </a:tr>
              <a:tr h="691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2. Комп’ютерна анімація (35 год.)</a:t>
                      </a:r>
                      <a:endParaRPr lang="ru-RU" sz="1400" b="0" smtClean="0">
                        <a:effectLst/>
                      </a:endParaRPr>
                    </a:p>
                    <a:p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Слободян З.О.,</a:t>
                      </a:r>
                      <a:endParaRPr lang="uk-UA" sz="1400" b="0" i="1" smtClean="0">
                        <a:effectLst/>
                      </a:endParaRP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вчитель інформатики</a:t>
                      </a:r>
                      <a:endParaRPr lang="uk-UA" sz="1400" b="0" i="1" smtClean="0">
                        <a:effectLst/>
                      </a:endParaRP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Ярмолинецької ЗОШ І-ІІІ ступенів №2</a:t>
                      </a:r>
                      <a:endParaRPr lang="uk-UA" sz="1400" b="0" i="1"/>
                    </a:p>
                  </a:txBody>
                  <a:tcPr/>
                </a:tc>
              </a:tr>
              <a:tr h="691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4. Математичні основи інформатики (35 год.)</a:t>
                      </a:r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Задворний О.К., вчитель інформатики</a:t>
                      </a:r>
                      <a:endParaRPr lang="uk-UA" sz="1400" b="0" i="1" smtClean="0">
                        <a:effectLst/>
                      </a:endParaRP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Ізяславського НВК “ЗОШ І-ІІІ ст.№5 ім.О.П.Онищука, гімназія”</a:t>
                      </a:r>
                      <a:endParaRPr lang="uk-UA" sz="1400" b="0" i="1"/>
                    </a:p>
                  </a:txBody>
                  <a:tcPr/>
                </a:tc>
              </a:tr>
              <a:tr h="646449">
                <a:tc>
                  <a:txBody>
                    <a:bodyPr/>
                    <a:lstStyle/>
                    <a:p>
                      <a:pPr rtl="0"/>
                      <a:r>
                        <a:rPr lang="ru-RU" sz="14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6. Веб-технології (35 год)</a:t>
                      </a:r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Гульчак І.В.</a:t>
                      </a:r>
                      <a:endParaRPr lang="ru-RU" sz="1400" b="0" i="1" smtClean="0">
                        <a:effectLst/>
                      </a:endParaRPr>
                    </a:p>
                    <a:p>
                      <a:pPr rtl="0"/>
                      <a:r>
                        <a:rPr lang="ru-RU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вчитель інформатики Ізяславського НВК №2</a:t>
                      </a:r>
                      <a:endParaRPr lang="uk-UA" sz="1400" b="0" i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0991" y="404217"/>
            <a:ext cx="684449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Старша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94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85941" y="996184"/>
            <a:ext cx="6155893" cy="1484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smtClean="0">
                <a:hlinkClick r:id="rId2"/>
              </a:rPr>
              <a:t>Збірник </a:t>
            </a:r>
            <a:r>
              <a:rPr lang="ru-RU" sz="2000" smtClean="0">
                <a:hlinkClick r:id="rId2"/>
              </a:rPr>
              <a:t>орієнтовного календарно-тематичного </a:t>
            </a:r>
            <a:r>
              <a:rPr lang="ru-RU" sz="2000">
                <a:hlinkClick r:id="rId2"/>
              </a:rPr>
              <a:t>планування вибіркових модулів </a:t>
            </a:r>
            <a:r>
              <a:rPr lang="ru-RU" sz="2000"/>
              <a:t>за навчальною програмою вибірково-обов’язкового предмету інформатика для учнів 10-11 класів загальноосвітніх навчальних закладів (рівень стандарту</a:t>
            </a:r>
            <a:r>
              <a:rPr lang="ru-RU" sz="2000" smtClean="0"/>
              <a:t>)</a:t>
            </a:r>
            <a:r>
              <a:rPr lang="ru-RU" sz="2000"/>
              <a:t/>
            </a:r>
            <a:br>
              <a:rPr lang="ru-RU" sz="2000"/>
            </a:br>
            <a:endParaRPr lang="en-US" sz="2000"/>
          </a:p>
          <a:p>
            <a:pPr marL="0" indent="0">
              <a:buNone/>
            </a:pPr>
            <a:r>
              <a:rPr lang="en-US" sz="2400"/>
              <a:t/>
            </a:r>
            <a:br>
              <a:rPr lang="en-US" sz="2400"/>
            </a:br>
            <a:endParaRPr lang="uk-UA" sz="2400"/>
          </a:p>
        </p:txBody>
      </p:sp>
      <p:sp>
        <p:nvSpPr>
          <p:cNvPr id="4" name="Прямокутник 3"/>
          <p:cNvSpPr/>
          <p:nvPr/>
        </p:nvSpPr>
        <p:spPr>
          <a:xfrm>
            <a:off x="3563888" y="4149080"/>
            <a:ext cx="3366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smtClean="0"/>
              <a:t>Кравчук </a:t>
            </a:r>
            <a:r>
              <a:rPr lang="uk-UA" i="1"/>
              <a:t>Г.Т.,</a:t>
            </a:r>
            <a:endParaRPr lang="uk-UA"/>
          </a:p>
          <a:p>
            <a:r>
              <a:rPr lang="uk-UA" i="1"/>
              <a:t>вчитель математики та інформатики спеціалізованої загальноосвітньої школи І-ІІІ ступенів № 8 м. Хмельницького </a:t>
            </a:r>
            <a:endParaRPr lang="uk-UA"/>
          </a:p>
          <a:p>
            <a:r>
              <a:rPr lang="uk-UA"/>
              <a:t/>
            </a:r>
            <a:br>
              <a:rPr lang="uk-UA"/>
            </a:br>
            <a:endParaRPr lang="uk-UA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084202"/>
              </p:ext>
            </p:extLst>
          </p:nvPr>
        </p:nvGraphicFramePr>
        <p:xfrm>
          <a:off x="283772" y="2586973"/>
          <a:ext cx="8568952" cy="395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836"/>
                <a:gridCol w="6447116"/>
              </a:tblGrid>
              <a:tr h="294032">
                <a:tc>
                  <a:txBody>
                    <a:bodyPr/>
                    <a:lstStyle/>
                    <a:p>
                      <a:r>
                        <a:rPr lang="uk-UA" sz="1400" b="0" smtClean="0"/>
                        <a:t>Назва модуля</a:t>
                      </a:r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smtClean="0"/>
                        <a:t>Автори</a:t>
                      </a:r>
                      <a:endParaRPr lang="uk-UA" sz="1400" b="0"/>
                    </a:p>
                  </a:txBody>
                  <a:tcPr/>
                </a:tc>
              </a:tr>
              <a:tr h="684736">
                <a:tc>
                  <a:txBody>
                    <a:bodyPr/>
                    <a:lstStyle/>
                    <a:p>
                      <a:pPr rtl="0"/>
                      <a:r>
                        <a:rPr lang="uk-UA" sz="14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7. Основи електронного документообігу (17 год.)</a:t>
                      </a:r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Лисий </a:t>
                      </a:r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С.М.,</a:t>
                      </a:r>
                      <a:endParaRPr lang="uk-UA" sz="1400" b="0" i="1" smtClean="0">
                        <a:effectLst/>
                      </a:endParaRP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вчитель інформатики Охрімовецького НВК Віньковецького району,</a:t>
                      </a:r>
                      <a:endParaRPr lang="uk-UA" sz="1400" b="0" i="1" smtClean="0">
                        <a:effectLst/>
                      </a:endParaRP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Грабець Л.Г., вчитель інформатики Зіньківського НВК Віньковецького району</a:t>
                      </a:r>
                      <a:endParaRPr lang="uk-UA" sz="1400" b="0" i="1"/>
                    </a:p>
                  </a:txBody>
                  <a:tcPr/>
                </a:tc>
              </a:tr>
              <a:tr h="1084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8. Бази даних (35 год)</a:t>
                      </a:r>
                      <a:endParaRPr lang="ru-RU" sz="1400" b="0" smtClean="0">
                        <a:effectLst/>
                      </a:endParaRPr>
                    </a:p>
                    <a:p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Колеснік І. М., методист відділу освіти Деражнянської ДРА, вчитель математики та інформатики Деражнянської ЗОШ І-ІІІ ступенів №3 імені Героя України Івана Зубкова</a:t>
                      </a:r>
                      <a:endParaRPr lang="uk-UA" sz="1400" b="0" i="1" smtClean="0">
                        <a:effectLst/>
                      </a:endParaRPr>
                    </a:p>
                    <a:p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Лоран Н. Б., вчитель математики та інформатики Деражнянської ЗОШ І-ІІІ ступенів №3 імені Героя України Івана Зубкова</a:t>
                      </a:r>
                      <a:endParaRPr lang="uk-UA" sz="1400" b="0" i="1"/>
                    </a:p>
                  </a:txBody>
                  <a:tcPr/>
                </a:tc>
              </a:tr>
              <a:tr h="485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8. Бази даних (35 год)</a:t>
                      </a:r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Ніщук Н.І., вчитель інформатики Пліщинської ЗОШ І-ІІІ ступенів,</a:t>
                      </a:r>
                      <a:endParaRPr lang="uk-UA" sz="1400" b="0" i="1" smtClean="0">
                        <a:effectLst/>
                      </a:endParaRP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Власюк Л.А., вчитель інформатики Плесеньської ЗОШ І-ІІІ ступенів </a:t>
                      </a:r>
                      <a:endParaRPr lang="uk-UA" sz="1400" b="0" i="1"/>
                    </a:p>
                  </a:txBody>
                  <a:tcPr/>
                </a:tc>
              </a:tr>
              <a:tr h="485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9. Формальна логіка (35 год.)</a:t>
                      </a:r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Кухарчук Л.Б.,</a:t>
                      </a:r>
                      <a:endParaRPr lang="ru-RU" sz="1400" b="0" i="1" smtClean="0">
                        <a:effectLst/>
                      </a:endParaRPr>
                    </a:p>
                    <a:p>
                      <a:pPr rtl="0"/>
                      <a:r>
                        <a:rPr lang="ru-RU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вчитель інформатики Шатавського НВК</a:t>
                      </a:r>
                      <a:endParaRPr lang="uk-UA" sz="1400" b="0" i="1"/>
                    </a:p>
                  </a:txBody>
                  <a:tcPr/>
                </a:tc>
              </a:tr>
              <a:tr h="72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10. Креативне програмування (35 год.)</a:t>
                      </a:r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Хільчук В.М., методист відділу освіти,</a:t>
                      </a:r>
                      <a:endParaRPr lang="uk-UA" sz="1400" b="0" i="1" smtClean="0">
                        <a:effectLst/>
                      </a:endParaRP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молоді та спорту Красилівської міської ради</a:t>
                      </a:r>
                      <a:endParaRPr lang="uk-UA" sz="1400" b="0" i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81823" y="261095"/>
            <a:ext cx="687151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Старша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7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81823" y="261095"/>
            <a:ext cx="687151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Старша школа</a:t>
            </a:r>
            <a:endParaRPr lang="uk-UA"/>
          </a:p>
        </p:txBody>
      </p:sp>
      <p:sp>
        <p:nvSpPr>
          <p:cNvPr id="8" name="Місце для вмісту 2"/>
          <p:cNvSpPr>
            <a:spLocks noGrp="1"/>
          </p:cNvSpPr>
          <p:nvPr>
            <p:ph idx="1"/>
          </p:nvPr>
        </p:nvSpPr>
        <p:spPr>
          <a:xfrm>
            <a:off x="301460" y="2542307"/>
            <a:ext cx="8229600" cy="1751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mtClean="0"/>
              <a:t>Робота у секціях триває за посиланням </a:t>
            </a:r>
            <a:r>
              <a:rPr lang="en-US">
                <a:hlinkClick r:id="rId2"/>
              </a:rPr>
              <a:t>https://</a:t>
            </a:r>
            <a:r>
              <a:rPr lang="en-US">
                <a:hlinkClick r:id="rId2"/>
              </a:rPr>
              <a:t>docs.google.com/spreadsheets/d/12VC7gSRhR2M0GXxlstQuiMNpgF_wUJH0ECl6iPuu0pA/edit?usp=sharing</a:t>
            </a:r>
            <a:r>
              <a:rPr lang="uk-UA"/>
              <a:t> 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78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94237" y="600642"/>
            <a:ext cx="6897757" cy="778098"/>
          </a:xfrm>
        </p:spPr>
        <p:txBody>
          <a:bodyPr/>
          <a:lstStyle/>
          <a:p>
            <a:r>
              <a:rPr lang="uk-UA" smtClean="0"/>
              <a:t>Навчальні програми</a:t>
            </a:r>
            <a:endParaRPr lang="uk-UA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527076"/>
              </p:ext>
            </p:extLst>
          </p:nvPr>
        </p:nvGraphicFramePr>
        <p:xfrm>
          <a:off x="499795" y="1673830"/>
          <a:ext cx="7992889" cy="4243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044"/>
                <a:gridCol w="1456585"/>
                <a:gridCol w="5395260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Класи(рівні)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Рік затвердження програми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Посилання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/>
                </a:tc>
              </a:tr>
              <a:tr h="4489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Основна школа (5-9 класи)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803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5-7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2017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>
                          <a:effectLst/>
                          <a:hlinkClick r:id="rId2"/>
                        </a:rPr>
                        <a:t>https://mon.gov.ua/storage/app/media/zagalna%20serednya/programy-5-9-klas/onovlennya-12-2017/8-informatika.docx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/>
                </a:tc>
              </a:tr>
              <a:tr h="1157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8-9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2015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415"/>
                        </a:spcAft>
                      </a:pPr>
                      <a:r>
                        <a:rPr lang="uk-UA" sz="1400" u="sng">
                          <a:effectLst/>
                          <a:hlinkClick r:id="rId3"/>
                        </a:rPr>
                        <a:t>https://mon.gov.ua/storage/app/media/zagalna%20serednya/programy-5-9-klas/onovlennya-12-2017/programa-informatika-5-9-traven-2015.pdf</a:t>
                      </a:r>
                      <a:endParaRPr lang="uk-UA" sz="1400">
                        <a:effectLst/>
                        <a:latin typeface="Liberation Mono"/>
                        <a:ea typeface="Courier New"/>
                        <a:cs typeface="Liberation Mono"/>
                      </a:endParaRPr>
                    </a:p>
                  </a:txBody>
                  <a:tcPr marL="34290" marR="34925" marT="34925" marB="34925"/>
                </a:tc>
              </a:tr>
              <a:tr h="4489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Поглиблене вивчення інформатики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809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8-9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2016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415"/>
                        </a:spcAft>
                      </a:pPr>
                      <a:r>
                        <a:rPr lang="uk-UA" sz="1400" u="sng">
                          <a:effectLst/>
                          <a:hlinkClick r:id="rId4"/>
                        </a:rPr>
                        <a:t>https://mon.gov.ua/storage/app/media/zagalna%20serednya/programy-5-9-klas/informatika.pdf</a:t>
                      </a:r>
                      <a:endParaRPr lang="uk-UA" sz="1400">
                        <a:effectLst/>
                        <a:latin typeface="Liberation Mono"/>
                        <a:ea typeface="Courier New"/>
                        <a:cs typeface="Liberation Mono"/>
                      </a:endParaRPr>
                    </a:p>
                  </a:txBody>
                  <a:tcPr marL="34290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8513" y="1218821"/>
            <a:ext cx="6145411" cy="115553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uk-UA" sz="4400" smtClean="0"/>
              <a:t>Досвід колег: </a:t>
            </a:r>
            <a:r>
              <a:rPr lang="uk-UA" sz="4400" smtClean="0">
                <a:hlinkClick r:id="rId2"/>
              </a:rPr>
              <a:t>календарно-тематичне планування від Оксани Пасічник</a:t>
            </a:r>
            <a:r>
              <a:rPr lang="uk-UA" sz="4400" smtClean="0"/>
              <a:t>, вчительки НВК "Школа-гімназія "Сихівська</a:t>
            </a:r>
            <a:r>
              <a:rPr lang="uk-UA" sz="4400"/>
              <a:t>" </a:t>
            </a:r>
            <a:r>
              <a:rPr lang="uk-UA" sz="4400" smtClean="0"/>
              <a:t>Львівської </a:t>
            </a:r>
            <a:r>
              <a:rPr lang="uk-UA" sz="4400"/>
              <a:t>області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6"/>
          <a:stretch/>
        </p:blipFill>
        <p:spPr>
          <a:xfrm>
            <a:off x="770880" y="2565191"/>
            <a:ext cx="7395111" cy="415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89556" y="388315"/>
            <a:ext cx="7157757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Старша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8863" y="972330"/>
            <a:ext cx="6245061" cy="11347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/>
              <a:t/>
            </a:r>
            <a:br>
              <a:rPr lang="en-US" sz="2000"/>
            </a:br>
            <a:r>
              <a:rPr lang="uk-UA" sz="2000" smtClean="0">
                <a:hlinkClick r:id="rId2"/>
              </a:rPr>
              <a:t>Сайт Кравчук Галини </a:t>
            </a:r>
            <a:r>
              <a:rPr lang="uk-UA" sz="2100">
                <a:hlinkClick r:id="rId2"/>
              </a:rPr>
              <a:t>Тимофіївни,  вчительки математики та інформатики спеціалізованої загальноосвітньої школи І-ІІІ ступенів № 8 м. Хмельницького</a:t>
            </a:r>
            <a:r>
              <a:rPr lang="uk-UA" sz="210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1" y="2245052"/>
            <a:ext cx="6966479" cy="4309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03364" y="332657"/>
            <a:ext cx="6625019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Старша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13" y="869045"/>
            <a:ext cx="6182415" cy="1701579"/>
          </a:xfrm>
        </p:spPr>
        <p:txBody>
          <a:bodyPr>
            <a:noAutofit/>
          </a:bodyPr>
          <a:lstStyle/>
          <a:p>
            <a:r>
              <a:rPr lang="uk-UA" sz="2800" smtClean="0">
                <a:solidFill>
                  <a:srgbClr val="0070C0"/>
                </a:solidFill>
              </a:rPr>
              <a:t>Ресурси, рекомендовані до вибіркових модулів, від авторів програми з інформатики 10-11 (рівень стандарт)</a:t>
            </a:r>
            <a:r>
              <a:rPr lang="en-US" sz="2800" smtClean="0">
                <a:solidFill>
                  <a:srgbClr val="0070C0"/>
                </a:solidFill>
              </a:rPr>
              <a:t> </a:t>
            </a:r>
            <a:r>
              <a:rPr lang="uk-UA" sz="2800" smtClean="0">
                <a:solidFill>
                  <a:srgbClr val="0070C0"/>
                </a:solidFill>
              </a:rPr>
              <a:t>(під кер.Громка Г.Ю.)</a:t>
            </a:r>
            <a:endParaRPr lang="uk-UA" sz="280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290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Старша школа</a:t>
            </a:r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3" y="2570624"/>
            <a:ext cx="5328594" cy="389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7"/>
          <a:stretch/>
        </p:blipFill>
        <p:spPr>
          <a:xfrm>
            <a:off x="3972138" y="4045972"/>
            <a:ext cx="4876781" cy="26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9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Autofit/>
          </a:bodyPr>
          <a:lstStyle/>
          <a:p>
            <a:r>
              <a:rPr lang="uk-UA" sz="3200" smtClean="0">
                <a:solidFill>
                  <a:srgbClr val="0070C0"/>
                </a:solidFill>
              </a:rPr>
              <a:t>Ресурси, рекомендовані до вибіркових модулів, від авторів програми</a:t>
            </a:r>
            <a:r>
              <a:rPr lang="en-US" sz="3200" smtClean="0">
                <a:solidFill>
                  <a:srgbClr val="0070C0"/>
                </a:solidFill>
              </a:rPr>
              <a:t> </a:t>
            </a:r>
            <a:endParaRPr lang="uk-UA" sz="320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290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Старша школа</a:t>
            </a:r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5209362" cy="3610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32" y="3645024"/>
            <a:ext cx="5040558" cy="271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3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Autofit/>
          </a:bodyPr>
          <a:lstStyle/>
          <a:p>
            <a:r>
              <a:rPr lang="uk-UA" sz="3200" smtClean="0">
                <a:solidFill>
                  <a:srgbClr val="0070C0"/>
                </a:solidFill>
              </a:rPr>
              <a:t>Ресурси, рекомендовані до вибіркових модулів, від авторів програми</a:t>
            </a:r>
            <a:r>
              <a:rPr lang="en-US" sz="3200" smtClean="0">
                <a:solidFill>
                  <a:srgbClr val="0070C0"/>
                </a:solidFill>
              </a:rPr>
              <a:t> </a:t>
            </a:r>
            <a:endParaRPr lang="uk-UA" sz="320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290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Старша школа</a:t>
            </a:r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5962650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8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Autofit/>
          </a:bodyPr>
          <a:lstStyle/>
          <a:p>
            <a:r>
              <a:rPr lang="uk-UA" sz="3200" smtClean="0">
                <a:solidFill>
                  <a:srgbClr val="0070C0"/>
                </a:solidFill>
              </a:rPr>
              <a:t>Ресурси, рекомендовані до вибіркових модулів, від авторів програми</a:t>
            </a:r>
            <a:r>
              <a:rPr lang="en-US" sz="3200" smtClean="0">
                <a:solidFill>
                  <a:srgbClr val="0070C0"/>
                </a:solidFill>
              </a:rPr>
              <a:t> </a:t>
            </a:r>
            <a:endParaRPr lang="uk-UA" sz="320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290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Старша школа</a:t>
            </a:r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5678734" cy="3757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98" y="3518248"/>
            <a:ext cx="5303198" cy="322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87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Autofit/>
          </a:bodyPr>
          <a:lstStyle/>
          <a:p>
            <a:r>
              <a:rPr lang="uk-UA" sz="3200" smtClean="0">
                <a:solidFill>
                  <a:srgbClr val="0070C0"/>
                </a:solidFill>
              </a:rPr>
              <a:t>Ресурси, рекомендовані до вибіркових модулів, від авторів програми</a:t>
            </a:r>
            <a:r>
              <a:rPr lang="en-US" sz="3200" smtClean="0">
                <a:solidFill>
                  <a:srgbClr val="0070C0"/>
                </a:solidFill>
              </a:rPr>
              <a:t> </a:t>
            </a:r>
            <a:endParaRPr lang="uk-UA" sz="320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290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Старша школа</a:t>
            </a:r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7" y="1959166"/>
            <a:ext cx="4002752" cy="2356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43060"/>
            <a:ext cx="4687382" cy="328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9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586" y="902792"/>
            <a:ext cx="6278796" cy="1794814"/>
          </a:xfrm>
        </p:spPr>
        <p:txBody>
          <a:bodyPr>
            <a:noAutofit/>
          </a:bodyPr>
          <a:lstStyle/>
          <a:p>
            <a:r>
              <a:rPr lang="uk-UA" sz="2400" smtClean="0"/>
              <a:t>Про роботу в онлайновому підручнику </a:t>
            </a:r>
            <a:br>
              <a:rPr lang="uk-UA" sz="2400" smtClean="0"/>
            </a:br>
            <a:r>
              <a:rPr lang="uk-UA" sz="2400" smtClean="0"/>
              <a:t>з інформатики на сайті </a:t>
            </a:r>
            <a:r>
              <a:rPr lang="en-US" sz="2400">
                <a:hlinkClick r:id="rId2"/>
              </a:rPr>
              <a:t>itknyga.com.ua</a:t>
            </a:r>
            <a:r>
              <a:rPr lang="en-US" sz="2400"/>
              <a:t> (</a:t>
            </a:r>
            <a:r>
              <a:rPr lang="uk-UA" sz="2400"/>
              <a:t>І.О. Завадський, О.П. Казанцева, О.В. Коршунова, Н.М. Манько, </a:t>
            </a:r>
            <a:br>
              <a:rPr lang="uk-UA" sz="2400"/>
            </a:br>
            <a:r>
              <a:rPr lang="uk-UA" sz="2400"/>
              <a:t>Л.В. Палюшок, О.В. Дудик, З.Р. Стасюк</a:t>
            </a:r>
            <a:r>
              <a:rPr lang="en-US" sz="2400"/>
              <a:t>)</a:t>
            </a:r>
            <a:endParaRPr lang="uk-UA" sz="2400"/>
          </a:p>
        </p:txBody>
      </p:sp>
      <p:sp>
        <p:nvSpPr>
          <p:cNvPr id="4" name="TextBox 3"/>
          <p:cNvSpPr txBox="1"/>
          <p:nvPr/>
        </p:nvSpPr>
        <p:spPr>
          <a:xfrm>
            <a:off x="260586" y="2633995"/>
            <a:ext cx="801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>
                <a:hlinkClick r:id="rId3"/>
              </a:rPr>
              <a:t>Логіни, паролі та інструкція для роботи з онлайновим </a:t>
            </a:r>
            <a:r>
              <a:rPr lang="uk-UA" sz="2000" smtClean="0">
                <a:hlinkClick r:id="rId3"/>
              </a:rPr>
              <a:t>підручником</a:t>
            </a:r>
            <a:endParaRPr lang="uk-UA" sz="20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10" y="3186166"/>
            <a:ext cx="5758147" cy="336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3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smtClean="0"/>
              <a:t>Про роботу в онлайновому підручнику з інформатики на сайті </a:t>
            </a:r>
            <a:r>
              <a:rPr lang="en-US" sz="3100" u="sng">
                <a:hlinkClick r:id="rId2"/>
              </a:rPr>
              <a:t>itknyga.com.ua</a:t>
            </a:r>
            <a:endParaRPr lang="uk-UA" sz="31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84896"/>
            <a:ext cx="6482145" cy="418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3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71" y="880404"/>
            <a:ext cx="8259376" cy="1163082"/>
          </a:xfrm>
        </p:spPr>
        <p:txBody>
          <a:bodyPr>
            <a:normAutofit fontScale="90000"/>
          </a:bodyPr>
          <a:lstStyle/>
          <a:p>
            <a:r>
              <a:rPr lang="uk-UA" sz="2800" smtClean="0">
                <a:hlinkClick r:id="rId2"/>
              </a:rPr>
              <a:t>Рекомендуємо </a:t>
            </a:r>
            <a:r>
              <a:rPr lang="uk-UA" sz="2800" smtClean="0">
                <a:hlinkClick r:id="rId2"/>
              </a:rPr>
              <a:t>роботи вчителів</a:t>
            </a:r>
            <a:r>
              <a:rPr lang="uk-UA" sz="2800" smtClean="0"/>
              <a:t>, поданих на обласну педагогічну виставку «Освіта Хмельниччини на шляхах реформування</a:t>
            </a:r>
            <a:r>
              <a:rPr lang="uk-UA" sz="2800" smtClean="0"/>
              <a:t>» (всього було одано </a:t>
            </a:r>
            <a:r>
              <a:rPr lang="uk-UA" sz="2800" smtClean="0"/>
              <a:t>24 </a:t>
            </a:r>
            <a:r>
              <a:rPr lang="uk-UA" sz="2800" smtClean="0"/>
              <a:t>роботи) </a:t>
            </a:r>
            <a:endParaRPr lang="uk-UA" sz="280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990528"/>
              </p:ext>
            </p:extLst>
          </p:nvPr>
        </p:nvGraphicFramePr>
        <p:xfrm>
          <a:off x="179512" y="2060848"/>
          <a:ext cx="8712966" cy="4715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  <a:gridCol w="3024336"/>
                <a:gridCol w="4032446"/>
              </a:tblGrid>
              <a:tr h="134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Район/ місто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П.І.Б.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Назва матеріалу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910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Віньковецький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Творча група вчителів інформатики "Навігатор" керівник Слободян О.М., </a:t>
                      </a:r>
                      <a:br>
                        <a:rPr lang="uk-UA" sz="1000">
                          <a:effectLst/>
                        </a:rPr>
                      </a:br>
                      <a:r>
                        <a:rPr lang="uk-UA" sz="1000">
                          <a:effectLst/>
                        </a:rPr>
                        <a:t>Лисий С.М., Атаманюк Л.О., Гвоздовський І.М., Грабець Л.Г., Яворська М.А., Яковишина А.В., Касьянов В.В., Ткач В.П.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Уроки інформатики для 6 класу на компетентнісній основі. Методичний посібник.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356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Деражнянський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Творча група вчителів інформатики (керівник Мазур Віталій Миколайович)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Посібник "Інформатика 9 клас". Вправи, практичні роботи, контроль знань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356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Кам'янець-Подільський район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Балаць Віталій Михайлович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Формування пізнавальної активності обдарованих учнів засобами ігрових технологій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245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Теофіпольський район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Пилипчук Олександр Павлович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Підручник "Інформатика. 9 клас" (співавтор)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356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Шепетівський район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Бондар Ірина </a:t>
                      </a:r>
                      <a:r>
                        <a:rPr lang="uk-UA" sz="1000" smtClean="0">
                          <a:effectLst/>
                        </a:rPr>
                        <a:t>Миколаївна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Технології Web 2.0 та інтернет-сервіси, їх роль та місце в сучасному уроці інформатики Посібник для вчителя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245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м. Кам'янець-Подільський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Гладун Олена Олександрівна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Програмуємо з SCRATCH (електронний посібник)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356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м. Кам'янець-Подільський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Волосяцький Олександр Анатолійович, Кирик Андрій Миколайович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Якщо зрозуміло, то просто (відео-уроки по роботі та використанню табличного процесора Exsel 2016)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356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м. Кам'янець-Подільський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Семенишена Наталія Анатоліївна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Формування інформаційної компетентності на уроках інформатики в умовах креативного освітнього простору (методичний посібник)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245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м. Старокостянтинів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Стецюк Ірина Михайлівна, Якотюк Оксана Василівна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Інтегроване середовище "Інформатика-6"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245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м. Старокостянтинів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Якимчук Лариса Миколаївна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Учитись потрібно весело (Збірник дидактичних ігор, конкурсів, вікторин)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356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м. Старокостянтинів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Гриб Гаяне Анатоліївна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Розв'язки олімпіадних задач IV етапу Всеукраїнської олімпіади з інформаційних технологій. Word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356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м. Старокостянтинів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Гриб Гаяне Анатоліївна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Авторські розв'язки олімпіадних задач з інформаційних технологій. Електронний збірник.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2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381489"/>
              </p:ext>
            </p:extLst>
          </p:nvPr>
        </p:nvGraphicFramePr>
        <p:xfrm>
          <a:off x="467544" y="1802390"/>
          <a:ext cx="8064896" cy="4303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1324"/>
                <a:gridCol w="1469707"/>
                <a:gridCol w="5443865"/>
              </a:tblGrid>
              <a:tr h="846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Класи(рівні)</a:t>
                      </a:r>
                      <a:endParaRPr lang="uk-UA" sz="16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Рік затвердження програми</a:t>
                      </a:r>
                      <a:endParaRPr lang="uk-UA" sz="16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Посилання</a:t>
                      </a:r>
                      <a:endParaRPr lang="uk-UA" sz="16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/>
                </a:tc>
              </a:tr>
              <a:tr h="33833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Старша школа (10 клас)</a:t>
                      </a:r>
                      <a:endParaRPr lang="uk-UA" sz="16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92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Рівень стандарту</a:t>
                      </a:r>
                      <a:endParaRPr lang="uk-UA" sz="16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2018</a:t>
                      </a:r>
                      <a:endParaRPr lang="uk-UA" sz="16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u="sng">
                          <a:effectLst/>
                          <a:hlinkClick r:id="rId2"/>
                        </a:rPr>
                        <a:t>https://mon.gov.ua/storage/app/media/zagalna%20serednya/programy-10-11-klas/2018-2019/informatika-standart-10-11.docx</a:t>
                      </a:r>
                      <a:endParaRPr lang="uk-UA" sz="16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/>
                </a:tc>
              </a:tr>
              <a:tr h="2411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Профільний рівень</a:t>
                      </a:r>
                      <a:endParaRPr lang="uk-UA" sz="16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u="sng">
                          <a:effectLst/>
                          <a:hlinkClick r:id="rId3"/>
                        </a:rPr>
                        <a:t>https://mon.gov.ua/storage/app/media/zagalna%20serednya/programy-10-11-klas/2018-2019/01/10-11-profilniy-riven.docx</a:t>
                      </a:r>
                      <a:endParaRPr lang="uk-UA" sz="16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594237" y="600642"/>
            <a:ext cx="6897757" cy="778098"/>
          </a:xfrm>
        </p:spPr>
        <p:txBody>
          <a:bodyPr/>
          <a:lstStyle/>
          <a:p>
            <a:r>
              <a:rPr lang="uk-UA" smtClean="0"/>
              <a:t>Навчальні програми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03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16469" y="2462794"/>
            <a:ext cx="8229600" cy="1870667"/>
          </a:xfrm>
        </p:spPr>
        <p:txBody>
          <a:bodyPr/>
          <a:lstStyle/>
          <a:p>
            <a:pPr marL="0" indent="0" algn="just">
              <a:buNone/>
            </a:pPr>
            <a:r>
              <a:rPr lang="uk-UA" smtClean="0"/>
              <a:t>Методичні рекомендації та кадендарне планування вибіркових модулів очікуйте у наступних номерах газети «Майбуття»  на сайті вісника Хмельницького ОІППО </a:t>
            </a:r>
            <a:r>
              <a:rPr lang="en-US">
                <a:hlinkClick r:id="rId2"/>
              </a:rPr>
              <a:t>http://</a:t>
            </a:r>
            <a:r>
              <a:rPr lang="en-US" smtClean="0">
                <a:hlinkClick r:id="rId2"/>
              </a:rPr>
              <a:t>visnyk.hoippo.km.ua/maibutia</a:t>
            </a:r>
            <a:r>
              <a:rPr lang="uk-UA" smtClean="0"/>
              <a:t> 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29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0080" y="161066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mtClean="0"/>
              <a:t>Важливий </a:t>
            </a:r>
            <a:r>
              <a:rPr lang="uk-UA" b="1" smtClean="0">
                <a:solidFill>
                  <a:srgbClr val="0070C0"/>
                </a:solidFill>
              </a:rPr>
              <a:t>чинник </a:t>
            </a:r>
            <a:r>
              <a:rPr lang="uk-UA" b="1">
                <a:solidFill>
                  <a:srgbClr val="0070C0"/>
                </a:solidFill>
              </a:rPr>
              <a:t>розвитку ключових компетентностей </a:t>
            </a:r>
            <a:r>
              <a:rPr lang="uk-UA" smtClean="0"/>
              <a:t>- </a:t>
            </a:r>
            <a:r>
              <a:rPr lang="uk-UA"/>
              <a:t>інтегрованість змісту </a:t>
            </a:r>
            <a:r>
              <a:rPr lang="uk-UA" smtClean="0"/>
              <a:t>уроку:</a:t>
            </a:r>
            <a:endParaRPr lang="uk-UA"/>
          </a:p>
          <a:p>
            <a:pPr lvl="0"/>
            <a:r>
              <a:rPr lang="uk-UA"/>
              <a:t>проблемну орієнтованість пропонованих на уроках завдань, що стимулює дискусію, обговорення, пошук різних джерел інформації, зіткнення думок і переконань;</a:t>
            </a:r>
          </a:p>
          <a:p>
            <a:pPr lvl="0"/>
            <a:r>
              <a:rPr lang="uk-UA"/>
              <a:t>пов’язаність змісту уроку з реальним життям;</a:t>
            </a:r>
          </a:p>
          <a:p>
            <a:pPr lvl="0"/>
            <a:r>
              <a:rPr lang="uk-UA"/>
              <a:t>практичну значущість інформації, що має знаходити підтвердження через реальні факти та в змодельованих на уроці ситуаціях.</a:t>
            </a:r>
          </a:p>
          <a:p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638" y="417762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/>
              <a:t>Організація сучасного уроку інформатики</a:t>
            </a:r>
            <a:r>
              <a:rPr lang="uk-UA" sz="2000" b="1"/>
              <a:t/>
            </a:r>
            <a:br>
              <a:rPr lang="uk-UA" sz="2000" b="1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49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285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4400" smtClean="0"/>
              <a:t>Для розвитку ключових компетентностей необхідно використовувати</a:t>
            </a:r>
            <a:r>
              <a:rPr lang="uk-UA" sz="4400"/>
              <a:t>:</a:t>
            </a:r>
          </a:p>
          <a:p>
            <a:pPr lvl="0"/>
            <a:r>
              <a:rPr lang="uk-UA" sz="4400">
                <a:solidFill>
                  <a:srgbClr val="0070C0"/>
                </a:solidFill>
              </a:rPr>
              <a:t>інтерактивні форми та методи </a:t>
            </a:r>
            <a:r>
              <a:rPr lang="uk-UA" sz="4400" smtClean="0">
                <a:solidFill>
                  <a:srgbClr val="0070C0"/>
                </a:solidFill>
              </a:rPr>
              <a:t>роботи;</a:t>
            </a:r>
            <a:endParaRPr lang="uk-UA" sz="4400">
              <a:solidFill>
                <a:srgbClr val="0070C0"/>
              </a:solidFill>
            </a:endParaRPr>
          </a:p>
          <a:p>
            <a:pPr lvl="0"/>
            <a:r>
              <a:rPr lang="uk-UA" sz="4400">
                <a:solidFill>
                  <a:srgbClr val="0070C0"/>
                </a:solidFill>
              </a:rPr>
              <a:t>кооперативне </a:t>
            </a:r>
            <a:r>
              <a:rPr lang="uk-UA" sz="4400" smtClean="0">
                <a:solidFill>
                  <a:srgbClr val="0070C0"/>
                </a:solidFill>
              </a:rPr>
              <a:t>навчання;</a:t>
            </a:r>
            <a:endParaRPr lang="uk-UA" sz="4400">
              <a:solidFill>
                <a:srgbClr val="0070C0"/>
              </a:solidFill>
            </a:endParaRPr>
          </a:p>
          <a:p>
            <a:pPr lvl="0"/>
            <a:r>
              <a:rPr lang="uk-UA" sz="4400">
                <a:solidFill>
                  <a:srgbClr val="0070C0"/>
                </a:solidFill>
              </a:rPr>
              <a:t>рольові та ділові </a:t>
            </a:r>
            <a:r>
              <a:rPr lang="uk-UA" sz="4400" smtClean="0">
                <a:solidFill>
                  <a:srgbClr val="0070C0"/>
                </a:solidFill>
              </a:rPr>
              <a:t>ігри;</a:t>
            </a:r>
            <a:endParaRPr lang="uk-UA" sz="4400">
              <a:solidFill>
                <a:srgbClr val="0070C0"/>
              </a:solidFill>
            </a:endParaRPr>
          </a:p>
          <a:p>
            <a:pPr lvl="0"/>
            <a:r>
              <a:rPr lang="uk-UA" sz="4400">
                <a:solidFill>
                  <a:srgbClr val="0070C0"/>
                </a:solidFill>
              </a:rPr>
              <a:t>проектні </a:t>
            </a:r>
            <a:r>
              <a:rPr lang="uk-UA" sz="4400" smtClean="0">
                <a:solidFill>
                  <a:srgbClr val="0070C0"/>
                </a:solidFill>
              </a:rPr>
              <a:t>технології;</a:t>
            </a:r>
            <a:endParaRPr lang="uk-UA" sz="4400">
              <a:solidFill>
                <a:srgbClr val="0070C0"/>
              </a:solidFill>
            </a:endParaRPr>
          </a:p>
          <a:p>
            <a:pPr lvl="0"/>
            <a:r>
              <a:rPr lang="uk-UA" sz="4400">
                <a:solidFill>
                  <a:srgbClr val="0070C0"/>
                </a:solidFill>
              </a:rPr>
              <a:t>методи змішаного навчання</a:t>
            </a:r>
            <a:r>
              <a:rPr lang="uk-UA" sz="4400"/>
              <a:t>, які поєднують у собі традиційне й дистанційне </a:t>
            </a:r>
            <a:r>
              <a:rPr lang="uk-UA" sz="4400" smtClean="0"/>
              <a:t>навчання;</a:t>
            </a:r>
            <a:endParaRPr lang="uk-UA" sz="4400"/>
          </a:p>
          <a:p>
            <a:pPr lvl="0"/>
            <a:r>
              <a:rPr lang="uk-UA" sz="4400">
                <a:solidFill>
                  <a:srgbClr val="0070C0"/>
                </a:solidFill>
              </a:rPr>
              <a:t>звернення до досвіду </a:t>
            </a:r>
            <a:r>
              <a:rPr lang="uk-UA" sz="4400" smtClean="0">
                <a:solidFill>
                  <a:srgbClr val="0070C0"/>
                </a:solidFill>
              </a:rPr>
              <a:t>учнів;</a:t>
            </a:r>
            <a:endParaRPr lang="uk-UA" sz="4400">
              <a:solidFill>
                <a:srgbClr val="0070C0"/>
              </a:solidFill>
            </a:endParaRPr>
          </a:p>
          <a:p>
            <a:pPr lvl="0"/>
            <a:r>
              <a:rPr lang="uk-UA" sz="4400"/>
              <a:t>відповідні форми оцінювання, а саме: </a:t>
            </a:r>
            <a:r>
              <a:rPr lang="uk-UA" sz="4400">
                <a:solidFill>
                  <a:srgbClr val="0070C0"/>
                </a:solidFill>
              </a:rPr>
              <a:t>самооцінювання</a:t>
            </a:r>
            <a:r>
              <a:rPr lang="uk-UA" sz="4400"/>
              <a:t>, яке формує здатність до самоаналізу, спостережливість за собою, вміння бачити та визнавати перед собою власні помилки; </a:t>
            </a:r>
            <a:r>
              <a:rPr lang="uk-UA" sz="4400">
                <a:solidFill>
                  <a:srgbClr val="0070C0"/>
                </a:solidFill>
              </a:rPr>
              <a:t>взаємооцінювання</a:t>
            </a:r>
            <a:r>
              <a:rPr lang="uk-UA" sz="4400"/>
              <a:t>, що виховує відкритість до критики з боку інших, здатність відокремлювати об’єкт від суб’єкта оцінювання, вміння слухати, аналізувати й порівнювати.</a:t>
            </a:r>
          </a:p>
          <a:p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/>
              <a:t>Організація сучасного уроку інформатики</a:t>
            </a:r>
            <a:r>
              <a:rPr lang="uk-UA" sz="2000" b="1"/>
              <a:t/>
            </a:r>
            <a:br>
              <a:rPr lang="uk-UA" sz="2000" b="1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52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2088" y="2287867"/>
            <a:ext cx="8229600" cy="2562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mtClean="0"/>
              <a:t>Програма не </a:t>
            </a:r>
            <a:r>
              <a:rPr lang="uk-UA"/>
              <a:t>обмежує самостійність та творчу ініціативу </a:t>
            </a:r>
            <a:r>
              <a:rPr lang="uk-UA" smtClean="0"/>
              <a:t>вчителя, не </a:t>
            </a:r>
            <a:r>
              <a:rPr lang="uk-UA"/>
              <a:t>встановлює кількість годин та порядок вивчення тем у рамках навчального року, а лише вказує на очікувані результати навчання та зміст навчального матеріалу, вивчення якого є об’єктом тематичного оцінювання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/>
              <a:t>Організація сучасного уроку інформатики</a:t>
            </a:r>
            <a:r>
              <a:rPr lang="uk-UA" sz="2000" b="1"/>
              <a:t/>
            </a:r>
            <a:br>
              <a:rPr lang="uk-UA" sz="2000" b="1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98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6429" y="2136791"/>
            <a:ext cx="8229600" cy="2967946"/>
          </a:xfrm>
        </p:spPr>
        <p:txBody>
          <a:bodyPr/>
          <a:lstStyle/>
          <a:p>
            <a:pPr marL="0" indent="0">
              <a:buNone/>
            </a:pPr>
            <a:r>
              <a:rPr lang="uk-UA"/>
              <a:t>За необхідності вчитель може змінювати порядок вивчення тем, не порушуючи змістових та логічних зв’язків між ними та враховуючи, що на вивчення змістової лінії «Алгоритми та програми» має приділятися не менше 40% загального навчального часу у 5-8 класах і не менше 30% навчального часу в 9 </a:t>
            </a:r>
            <a:r>
              <a:rPr lang="uk-UA" smtClean="0"/>
              <a:t>класі</a:t>
            </a:r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/>
              <a:t>Організація сучасного уроку інформатики</a:t>
            </a:r>
            <a:r>
              <a:rPr lang="uk-UA" sz="2000" b="1"/>
              <a:t/>
            </a:r>
            <a:br>
              <a:rPr lang="uk-UA" sz="2000" b="1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58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7584" y="2359427"/>
            <a:ext cx="8229600" cy="2188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/>
              <a:t>хоча з програми вилучені розділи узагальнення та повторення матеріалу, а також резервні години, учитель може передбачити необхідний, на його думку, час для повторення як на початку так і наприкінці навчального року або </a:t>
            </a:r>
            <a:r>
              <a:rPr lang="uk-UA" smtClean="0"/>
              <a:t>півріччя</a:t>
            </a:r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/>
              <a:t>Організація сучасного уроку інформатики</a:t>
            </a:r>
            <a:r>
              <a:rPr lang="uk-UA" sz="2000" b="1"/>
              <a:t/>
            </a:r>
            <a:br>
              <a:rPr lang="uk-UA" sz="2000" b="1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71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430693"/>
            <a:ext cx="8229600" cy="3798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>
                <a:solidFill>
                  <a:srgbClr val="0070C0"/>
                </a:solidFill>
              </a:rPr>
              <a:t>Усі уроки </a:t>
            </a:r>
            <a:r>
              <a:rPr lang="uk-UA"/>
              <a:t>курсу інформатики передбачають </a:t>
            </a:r>
            <a:r>
              <a:rPr lang="uk-UA">
                <a:solidFill>
                  <a:srgbClr val="0070C0"/>
                </a:solidFill>
              </a:rPr>
              <a:t>практичну роботу</a:t>
            </a:r>
            <a:r>
              <a:rPr lang="uk-UA"/>
              <a:t> учнів </a:t>
            </a:r>
            <a:r>
              <a:rPr lang="uk-UA">
                <a:solidFill>
                  <a:srgbClr val="0070C0"/>
                </a:solidFill>
              </a:rPr>
              <a:t>за комп’ютером</a:t>
            </a:r>
            <a:r>
              <a:rPr lang="uk-UA"/>
              <a:t>. У практичних завданнях слід передбачати використання актуального для учнів змістового матеріалу й завдань з інших предметних областей.</a:t>
            </a:r>
          </a:p>
          <a:p>
            <a:pPr marL="0" indent="0">
              <a:buNone/>
            </a:pPr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/>
              <a:t>Організація сучасного уроку інформатики</a:t>
            </a:r>
            <a:r>
              <a:rPr lang="uk-UA" sz="2000" b="1"/>
              <a:t/>
            </a:r>
            <a:br>
              <a:rPr lang="uk-UA" sz="2000" b="1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22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8518" y="2239266"/>
            <a:ext cx="8229600" cy="3000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/>
              <a:t>Проектну діяльність та розв’язування компетентнісних задач у програмі інформатики можна застосовувати під час вивчення різних тем. </a:t>
            </a:r>
            <a:r>
              <a:rPr lang="uk-UA" b="1" smtClean="0">
                <a:solidFill>
                  <a:srgbClr val="0070C0"/>
                </a:solidFill>
              </a:rPr>
              <a:t>Проектні </a:t>
            </a:r>
            <a:r>
              <a:rPr lang="uk-UA" b="1">
                <a:solidFill>
                  <a:srgbClr val="0070C0"/>
                </a:solidFill>
              </a:rPr>
              <a:t>завдання </a:t>
            </a:r>
            <a:r>
              <a:rPr lang="uk-UA"/>
              <a:t>в курсі інформатики виконуються у </a:t>
            </a:r>
            <a:r>
              <a:rPr lang="uk-UA" b="1">
                <a:solidFill>
                  <a:srgbClr val="0070C0"/>
                </a:solidFill>
              </a:rPr>
              <a:t>невеликих групах</a:t>
            </a:r>
            <a:r>
              <a:rPr lang="uk-UA"/>
              <a:t>, а </a:t>
            </a:r>
            <a:r>
              <a:rPr lang="uk-UA" b="1">
                <a:solidFill>
                  <a:schemeClr val="accent6">
                    <a:lumMod val="75000"/>
                  </a:schemeClr>
                </a:solidFill>
              </a:rPr>
              <a:t>компетентнісні завдання </a:t>
            </a:r>
            <a:r>
              <a:rPr lang="uk-UA"/>
              <a:t>— </a:t>
            </a:r>
            <a:r>
              <a:rPr lang="uk-UA" b="1">
                <a:solidFill>
                  <a:schemeClr val="accent6">
                    <a:lumMod val="75000"/>
                  </a:schemeClr>
                </a:solidFill>
              </a:rPr>
              <a:t>індивідуально</a:t>
            </a:r>
            <a:r>
              <a:rPr lang="uk-UA"/>
              <a:t>. </a:t>
            </a:r>
            <a:r>
              <a:rPr lang="uk-UA" smtClean="0"/>
              <a:t>Результат - закінчений інформаційний продукт</a:t>
            </a:r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2514" y="878937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/>
              <a:t>Організація сучасного уроку інформатики</a:t>
            </a:r>
            <a:r>
              <a:rPr lang="uk-UA" sz="2000" b="1"/>
              <a:t/>
            </a:r>
            <a:br>
              <a:rPr lang="uk-UA" sz="2000" b="1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59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1012" y="1952126"/>
            <a:ext cx="8229600" cy="4432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/>
              <a:t>Компетентнісно-орієнтовані завдання у своєму змісті містять:</a:t>
            </a:r>
          </a:p>
          <a:p>
            <a:pPr lvl="0"/>
            <a:r>
              <a:rPr lang="uk-UA" b="1">
                <a:solidFill>
                  <a:srgbClr val="0070C0"/>
                </a:solidFill>
              </a:rPr>
              <a:t>Мотивацію </a:t>
            </a:r>
            <a:r>
              <a:rPr lang="uk-UA"/>
              <a:t>(</a:t>
            </a:r>
            <a:r>
              <a:rPr lang="uk-UA" smtClean="0"/>
              <a:t>стимул) </a:t>
            </a:r>
            <a:r>
              <a:rPr lang="uk-UA"/>
              <a:t>і відповідає на запитання «з якою метою треба це робити</a:t>
            </a:r>
            <a:r>
              <a:rPr lang="uk-UA" smtClean="0"/>
              <a:t>?»</a:t>
            </a:r>
            <a:endParaRPr lang="uk-UA"/>
          </a:p>
          <a:p>
            <a:pPr lvl="0"/>
            <a:r>
              <a:rPr lang="uk-UA" b="1">
                <a:solidFill>
                  <a:srgbClr val="0070C0"/>
                </a:solidFill>
              </a:rPr>
              <a:t>Формулювання завдання </a:t>
            </a:r>
            <a:r>
              <a:rPr lang="uk-UA"/>
              <a:t>– відповідає на запитання «що саме треба зробити?». Учень має чітко визначити для себе суть завдання: відповісти на запитання, систематизувати початкові дані, підібрати необхідні інформаційні ресурси та програмні засоби, оцінити доцільність їх використання </a:t>
            </a:r>
            <a:r>
              <a:rPr lang="uk-UA" smtClean="0"/>
              <a:t>тощо</a:t>
            </a:r>
            <a:endParaRPr lang="uk-UA"/>
          </a:p>
          <a:p>
            <a:pPr lvl="0"/>
            <a:r>
              <a:rPr lang="uk-UA" b="1">
                <a:solidFill>
                  <a:srgbClr val="0070C0"/>
                </a:solidFill>
              </a:rPr>
              <a:t>Інформацію</a:t>
            </a:r>
            <a:r>
              <a:rPr lang="uk-UA"/>
              <a:t> (додаткову), необхідну для розв’язання задачі. Ця частина відповідає на запитання «чому</a:t>
            </a:r>
            <a:r>
              <a:rPr lang="uk-UA" smtClean="0"/>
              <a:t>?»</a:t>
            </a:r>
            <a:endParaRPr lang="uk-UA"/>
          </a:p>
          <a:p>
            <a:pPr lvl="0"/>
            <a:r>
              <a:rPr lang="uk-UA" b="1">
                <a:solidFill>
                  <a:srgbClr val="0070C0"/>
                </a:solidFill>
              </a:rPr>
              <a:t>Перевірку</a:t>
            </a:r>
            <a:r>
              <a:rPr lang="uk-UA"/>
              <a:t> (критерії) – результат виконання – відповідає на запитання «що, в якій формі треба зазначити</a:t>
            </a:r>
            <a:r>
              <a:rPr lang="uk-UA" smtClean="0"/>
              <a:t>?»</a:t>
            </a:r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/>
              <a:t>Організація сучасного уроку інформатики</a:t>
            </a:r>
            <a:r>
              <a:rPr lang="uk-UA" sz="2000" b="1"/>
              <a:t/>
            </a:r>
            <a:br>
              <a:rPr lang="uk-UA" sz="2000" b="1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99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5397" y="1036102"/>
            <a:ext cx="6182138" cy="12618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smtClean="0">
                <a:hlinkClick r:id="rId2"/>
              </a:rPr>
              <a:t>Компетентнісні задачі </a:t>
            </a:r>
            <a:r>
              <a:rPr lang="uk-UA" sz="2000">
                <a:hlinkClick r:id="rId2"/>
              </a:rPr>
              <a:t>з інформатики  для учнів 7 класу </a:t>
            </a:r>
            <a:r>
              <a:rPr lang="uk-UA" sz="2000" smtClean="0">
                <a:hlinkClick r:id="rId2"/>
              </a:rPr>
              <a:t>з </a:t>
            </a:r>
            <a:r>
              <a:rPr lang="uk-UA" sz="2000">
                <a:hlinkClick r:id="rId2"/>
              </a:rPr>
              <a:t>використанням табличного </a:t>
            </a:r>
            <a:r>
              <a:rPr lang="uk-UA" sz="2000" smtClean="0">
                <a:hlinkClick r:id="rId2"/>
              </a:rPr>
              <a:t>процесору</a:t>
            </a:r>
            <a:r>
              <a:rPr lang="uk-UA" sz="2000" smtClean="0"/>
              <a:t> (</a:t>
            </a:r>
            <a:r>
              <a:rPr lang="uk-UA" sz="2000"/>
              <a:t>автори - слухачі курсів підвищення кваліфікації вчителів інформатики</a:t>
            </a:r>
            <a:r>
              <a:rPr lang="uk-UA" sz="2000" smtClean="0"/>
              <a:t>). Збірка задач буде поновлюватись.</a:t>
            </a:r>
            <a:endParaRPr lang="uk-UA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4" y="2439649"/>
            <a:ext cx="3645550" cy="426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32" y="2390136"/>
            <a:ext cx="3027004" cy="436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4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65558"/>
              </p:ext>
            </p:extLst>
          </p:nvPr>
        </p:nvGraphicFramePr>
        <p:xfrm>
          <a:off x="187463" y="1426894"/>
          <a:ext cx="8640960" cy="5133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498"/>
                <a:gridCol w="1455747"/>
                <a:gridCol w="5832715"/>
              </a:tblGrid>
              <a:tr h="887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Класи(рівні)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Рік </a:t>
                      </a:r>
                      <a:r>
                        <a:rPr lang="uk-UA" sz="1800" smtClean="0">
                          <a:effectLst/>
                        </a:rPr>
                        <a:t>затвердж. </a:t>
                      </a:r>
                      <a:r>
                        <a:rPr lang="uk-UA" sz="1800">
                          <a:effectLst/>
                        </a:rPr>
                        <a:t>програми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Посилання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/>
                </a:tc>
              </a:tr>
              <a:tr h="3448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Старша школа (11 клас)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823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Рівень стандарту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2017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>
                          <a:effectLst/>
                          <a:hlinkClick r:id="rId2"/>
                        </a:rPr>
                        <a:t>https://mon.gov.ua/storage/app/media/zagalna%20serednya/programy-10-11-klas/1-informatika-standart-10-11-final.doc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/>
                </a:tc>
              </a:tr>
              <a:tr h="643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Академічний рівень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>
                          <a:effectLst/>
                          <a:hlinkClick r:id="rId3"/>
                        </a:rPr>
                        <a:t>https://mon.gov.ua/storage/app/media/zagalna%20serednya/programy-10-11-klas/inf-ak.pdf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/>
                </a:tc>
              </a:tr>
              <a:tr h="823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Поглиблене вивчення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>
                          <a:effectLst/>
                          <a:hlinkClick r:id="rId4"/>
                        </a:rPr>
                        <a:t>https://mon.gov.ua/storage/app/media/zagalna%20serednya/programy-10-11-klas/inf-pogl.pdf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/>
                </a:tc>
              </a:tr>
              <a:tr h="1595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Профільний рівень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>
                          <a:effectLst/>
                          <a:hlinkClick r:id="rId5"/>
                        </a:rPr>
                        <a:t>https://mon.gov.ua/storage/app/media/zagalna%20serednya/programy-10-11-klas/prof-riven.pdf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594237" y="600642"/>
            <a:ext cx="6897757" cy="778098"/>
          </a:xfrm>
        </p:spPr>
        <p:txBody>
          <a:bodyPr/>
          <a:lstStyle/>
          <a:p>
            <a:r>
              <a:rPr lang="uk-UA" smtClean="0"/>
              <a:t>Навчальні програми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6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6144" y="3548717"/>
            <a:ext cx="8229600" cy="188997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uk-UA" smtClean="0"/>
              <a:t>При </a:t>
            </a:r>
            <a:r>
              <a:rPr lang="uk-UA"/>
              <a:t>оцінюванні навчально-пізнавальної діяльності учнів варто збалансовано оцінювати всі три компоненти, що відповідають складникам компетентності: </a:t>
            </a:r>
            <a:r>
              <a:rPr lang="uk-UA">
                <a:solidFill>
                  <a:srgbClr val="0070C0"/>
                </a:solidFill>
              </a:rPr>
              <a:t>діяльнісний</a:t>
            </a:r>
            <a:r>
              <a:rPr lang="uk-UA"/>
              <a:t> (діяльність/уміння), </a:t>
            </a:r>
            <a:r>
              <a:rPr lang="uk-UA">
                <a:solidFill>
                  <a:srgbClr val="0070C0"/>
                </a:solidFill>
              </a:rPr>
              <a:t>знаннєвий</a:t>
            </a:r>
            <a:r>
              <a:rPr lang="uk-UA"/>
              <a:t> (знання), </a:t>
            </a:r>
            <a:r>
              <a:rPr lang="uk-UA">
                <a:solidFill>
                  <a:srgbClr val="0070C0"/>
                </a:solidFill>
              </a:rPr>
              <a:t>ціннісний</a:t>
            </a:r>
            <a:r>
              <a:rPr lang="uk-UA"/>
              <a:t> (ставлення).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 smtClean="0"/>
              <a:t>Оцінювання навчальних досягнень учнів</a:t>
            </a:r>
            <a:endParaRPr lang="uk-UA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25609428"/>
              </p:ext>
            </p:extLst>
          </p:nvPr>
        </p:nvGraphicFramePr>
        <p:xfrm>
          <a:off x="755576" y="1052736"/>
          <a:ext cx="727280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21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2434113"/>
            <a:ext cx="8229600" cy="1748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mtClean="0"/>
              <a:t>Протягом </a:t>
            </a:r>
            <a:r>
              <a:rPr lang="uk-UA"/>
              <a:t>вивчення теми мають проводитися </a:t>
            </a:r>
            <a:r>
              <a:rPr lang="uk-UA">
                <a:solidFill>
                  <a:srgbClr val="0070C0"/>
                </a:solidFill>
              </a:rPr>
              <a:t>оцінювані практичні роботи</a:t>
            </a:r>
            <a:r>
              <a:rPr lang="uk-UA"/>
              <a:t>, результати яких мають враховуватися під час виставлення тематичної </a:t>
            </a:r>
            <a:r>
              <a:rPr lang="uk-UA" smtClean="0"/>
              <a:t>оцінки</a:t>
            </a:r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1541" y="497275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 smtClean="0"/>
              <a:t>Оцінювання навчальних досягнень учнів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01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9005" y="2032086"/>
            <a:ext cx="8229600" cy="46072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>
                <a:solidFill>
                  <a:srgbClr val="0070C0"/>
                </a:solidFill>
              </a:rPr>
              <a:t>Формами оцінювання </a:t>
            </a:r>
            <a:r>
              <a:rPr lang="uk-UA" b="1"/>
              <a:t>в інформатиці можуть бути:</a:t>
            </a:r>
            <a:endParaRPr lang="uk-UA" sz="2800" b="1"/>
          </a:p>
          <a:p>
            <a:pPr lvl="0"/>
            <a:r>
              <a:rPr lang="uk-UA"/>
              <a:t>виконання завдань практичного змісту; </a:t>
            </a:r>
            <a:endParaRPr lang="uk-UA" sz="2800"/>
          </a:p>
          <a:p>
            <a:pPr lvl="0"/>
            <a:r>
              <a:rPr lang="uk-UA"/>
              <a:t>контрольна робота;</a:t>
            </a:r>
            <a:endParaRPr lang="uk-UA" sz="2800"/>
          </a:p>
          <a:p>
            <a:pPr lvl="0"/>
            <a:r>
              <a:rPr lang="uk-UA"/>
              <a:t>тестування за допомогою програмних засобів або онлайнових сервісів;</a:t>
            </a:r>
            <a:endParaRPr lang="uk-UA" sz="2800"/>
          </a:p>
          <a:p>
            <a:pPr lvl="0"/>
            <a:r>
              <a:rPr lang="uk-UA"/>
              <a:t>врахування особистих досягнень в опануванні інформаційних технологій;</a:t>
            </a:r>
            <a:endParaRPr lang="uk-UA" sz="2800"/>
          </a:p>
          <a:p>
            <a:pPr lvl="0"/>
            <a:r>
              <a:rPr lang="uk-UA"/>
              <a:t>співбесіда (інтерв’ю), як доповнення до тестування або практичної роботи;</a:t>
            </a:r>
            <a:endParaRPr lang="uk-UA" sz="2800"/>
          </a:p>
          <a:p>
            <a:pPr lvl="0"/>
            <a:r>
              <a:rPr lang="uk-UA"/>
              <a:t>взаємоконтроль учнів у парах або групах та самооцінка</a:t>
            </a:r>
            <a:r>
              <a:rPr lang="uk-UA" smtClean="0"/>
              <a:t>.</a:t>
            </a:r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3833" y="640398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 smtClean="0"/>
              <a:t>Оцінювання навчальних досягнень учнів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20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marL="457200" lvl="1" indent="0" algn="ctr"/>
            <a:r>
              <a:rPr lang="uk-UA" b="1" smtClean="0"/>
              <a:t>Організація діяльності на уроках інформатики</a:t>
            </a:r>
            <a:endParaRPr lang="uk-UA" sz="2000" b="1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400465" y="1124744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/>
              <a:t>Обладнання навчального приміщення (класу, кабінету) має відповідати вимогам (технічним, педагогічним тощо) Положення про кабінет інформатики та інформаційно-комунікаційних технологій навчання загальноосвітніх навчальних закладів, </a:t>
            </a:r>
            <a:r>
              <a:rPr lang="uk-UA" sz="2800">
                <a:hlinkClick r:id="rId2"/>
              </a:rPr>
              <a:t>Типового переліку комп’ютерного обладнання для закладів дошкільної, середньої та професійної освіти (наказ МОН від 2 листопада 2017 року № 1440)</a:t>
            </a:r>
            <a:r>
              <a:rPr lang="uk-UA" sz="28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80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5923" y="1087178"/>
            <a:ext cx="6397271" cy="19422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400" smtClean="0"/>
              <a:t>Матеріали Всеукраїнського науково-методичного семінару «Особливості викладання навчального предмета «Інформатика» в 5-11 класах закладів загальної середньої освіти», м.Київ, 21 червня 2018 р. – на сайті семінару </a:t>
            </a:r>
            <a:r>
              <a:rPr lang="en-US" sz="2400">
                <a:hlinkClick r:id="rId2"/>
              </a:rPr>
              <a:t>https://</a:t>
            </a:r>
            <a:r>
              <a:rPr lang="en-US" sz="2400" smtClean="0">
                <a:hlinkClick r:id="rId2"/>
              </a:rPr>
              <a:t>sites.google.com/view/metodinfo</a:t>
            </a:r>
            <a:endParaRPr lang="uk-UA" sz="2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4" y="3170014"/>
            <a:ext cx="6912768" cy="3485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8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2"/>
          <p:cNvSpPr txBox="1">
            <a:spLocks/>
          </p:cNvSpPr>
          <p:nvPr/>
        </p:nvSpPr>
        <p:spPr>
          <a:xfrm>
            <a:off x="457200" y="1196753"/>
            <a:ext cx="8229600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uk-UA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uk-UA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5400" smtClean="0">
                <a:solidFill>
                  <a:srgbClr val="0070C0"/>
                </a:solidFill>
              </a:rPr>
              <a:t>Дякую за увагу!</a:t>
            </a:r>
            <a:endParaRPr lang="uk-UA" sz="5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79" y="1207746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91398" y="3364416"/>
            <a:ext cx="82296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/>
              <a:t>Для </a:t>
            </a:r>
            <a:r>
              <a:rPr lang="uk-UA" b="1"/>
              <a:t>5 і 6 класів</a:t>
            </a:r>
            <a:r>
              <a:rPr lang="uk-UA"/>
              <a:t> залишаються чинними  методичні рекомендації 2017/2018 року</a:t>
            </a:r>
            <a:r>
              <a:rPr lang="uk-UA" smtClean="0"/>
              <a:t>.</a:t>
            </a:r>
          </a:p>
          <a:p>
            <a:pPr marL="0" indent="0">
              <a:buNone/>
            </a:pPr>
            <a:r>
              <a:rPr lang="uk-UA" smtClean="0"/>
              <a:t>Для </a:t>
            </a:r>
            <a:r>
              <a:rPr lang="uk-UA" b="1" smtClean="0"/>
              <a:t>8 класів </a:t>
            </a:r>
            <a:r>
              <a:rPr lang="uk-UA" smtClean="0"/>
              <a:t>– рекомендації 2016/2017 року.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21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39" y="643203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3690" y="2328070"/>
            <a:ext cx="8229600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mtClean="0"/>
              <a:t>У </a:t>
            </a:r>
            <a:r>
              <a:rPr lang="uk-UA"/>
              <a:t>2018/2019 навчальному році за </a:t>
            </a:r>
            <a:r>
              <a:rPr lang="uk-UA" smtClean="0"/>
              <a:t>програмою </a:t>
            </a:r>
            <a:r>
              <a:rPr lang="uk-UA"/>
              <a:t>з інформатики, призначеною для учнів, що вивчали інформатику у 2–4 класах, вперше вчитимуться учні </a:t>
            </a:r>
            <a:r>
              <a:rPr lang="uk-UA" b="1"/>
              <a:t>7 </a:t>
            </a:r>
            <a:r>
              <a:rPr lang="uk-UA" b="1" smtClean="0"/>
              <a:t>класів.</a:t>
            </a:r>
          </a:p>
          <a:p>
            <a:pPr marL="0" indent="0" algn="just">
              <a:buNone/>
            </a:pPr>
            <a:r>
              <a:rPr lang="uk-UA" smtClean="0"/>
              <a:t>Теми</a:t>
            </a:r>
            <a:r>
              <a:rPr lang="uk-UA"/>
              <a:t>: </a:t>
            </a:r>
            <a:endParaRPr lang="uk-UA" smtClean="0"/>
          </a:p>
          <a:p>
            <a:pPr marL="0" indent="0" algn="just">
              <a:buNone/>
            </a:pPr>
            <a:r>
              <a:rPr lang="uk-UA" b="1" smtClean="0">
                <a:solidFill>
                  <a:srgbClr val="0070C0"/>
                </a:solidFill>
              </a:rPr>
              <a:t>«</a:t>
            </a:r>
            <a:r>
              <a:rPr lang="uk-UA" b="1">
                <a:solidFill>
                  <a:srgbClr val="0070C0"/>
                </a:solidFill>
              </a:rPr>
              <a:t>Служби Інтернету», </a:t>
            </a:r>
            <a:endParaRPr lang="uk-UA" b="1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uk-UA" b="1" smtClean="0">
                <a:solidFill>
                  <a:srgbClr val="0070C0"/>
                </a:solidFill>
              </a:rPr>
              <a:t>«</a:t>
            </a:r>
            <a:r>
              <a:rPr lang="uk-UA" b="1">
                <a:solidFill>
                  <a:srgbClr val="0070C0"/>
                </a:solidFill>
              </a:rPr>
              <a:t>Опрацювання табличних даних» </a:t>
            </a:r>
            <a:endParaRPr lang="uk-UA" b="1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uk-UA" b="1" smtClean="0">
                <a:solidFill>
                  <a:srgbClr val="0070C0"/>
                </a:solidFill>
              </a:rPr>
              <a:t>«</a:t>
            </a:r>
            <a:r>
              <a:rPr lang="uk-UA" b="1">
                <a:solidFill>
                  <a:srgbClr val="0070C0"/>
                </a:solidFill>
              </a:rPr>
              <a:t>Алгоритми та програми</a:t>
            </a:r>
            <a:r>
              <a:rPr lang="uk-UA" b="1" smtClean="0">
                <a:solidFill>
                  <a:srgbClr val="0070C0"/>
                </a:solidFill>
              </a:rPr>
              <a:t>»</a:t>
            </a:r>
            <a:endParaRPr lang="uk-UA" b="1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7300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9592" y="2033871"/>
            <a:ext cx="8229600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/>
              <a:t>Під час опанування сервісом </a:t>
            </a:r>
            <a:r>
              <a:rPr lang="uk-UA" b="1">
                <a:solidFill>
                  <a:srgbClr val="0070C0"/>
                </a:solidFill>
              </a:rPr>
              <a:t>«електронна пошта» </a:t>
            </a:r>
            <a:r>
              <a:rPr lang="uk-UA"/>
              <a:t>рекомендується використовувати </a:t>
            </a:r>
            <a:r>
              <a:rPr lang="uk-UA" b="1">
                <a:solidFill>
                  <a:srgbClr val="0070C0"/>
                </a:solidFill>
              </a:rPr>
              <a:t>вітчизняні безкоштовні сервіси</a:t>
            </a:r>
            <a:r>
              <a:rPr lang="uk-UA"/>
              <a:t>, що дають можливість реєструвати поштові скриньки особам віком </a:t>
            </a:r>
            <a:r>
              <a:rPr lang="uk-UA" b="1">
                <a:solidFill>
                  <a:srgbClr val="0070C0"/>
                </a:solidFill>
              </a:rPr>
              <a:t>від 13 років </a:t>
            </a:r>
            <a:r>
              <a:rPr lang="uk-UA"/>
              <a:t>або молодшим, враховуючи Указ Президента України від 15 травня 2017 року № 133/2017</a:t>
            </a:r>
            <a:r>
              <a:rPr lang="uk-UA" b="1"/>
              <a:t> «</a:t>
            </a:r>
            <a:r>
              <a:rPr lang="uk-UA"/>
              <a:t>Про рішення Ради національної безпеки і оборони України від 28 квітня 2017 року "Про застосування персональних спеціальних економічних та інших обмежувальних заходів (санкцій)"»</a:t>
            </a:r>
          </a:p>
        </p:txBody>
      </p:sp>
    </p:spTree>
    <p:extLst>
      <p:ext uri="{BB962C8B-B14F-4D97-AF65-F5344CB8AC3E}">
        <p14:creationId xmlns:p14="http://schemas.microsoft.com/office/powerpoint/2010/main" val="19383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398" y="643203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5738" y="202502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mtClean="0"/>
              <a:t>Діяльнісна складова </a:t>
            </a:r>
            <a:r>
              <a:rPr lang="uk-UA"/>
              <a:t>компетентностей «Служби Інтернету» </a:t>
            </a:r>
            <a:r>
              <a:rPr lang="uk-UA" smtClean="0"/>
              <a:t>поповнена </a:t>
            </a:r>
            <a:r>
              <a:rPr lang="uk-UA" b="1" smtClean="0">
                <a:solidFill>
                  <a:srgbClr val="0070C0"/>
                </a:solidFill>
              </a:rPr>
              <a:t>вмінням працювати </a:t>
            </a:r>
            <a:r>
              <a:rPr lang="uk-UA" b="1">
                <a:solidFill>
                  <a:srgbClr val="0070C0"/>
                </a:solidFill>
              </a:rPr>
              <a:t>в команді та організовувати спільну роботу в </a:t>
            </a:r>
            <a:r>
              <a:rPr lang="uk-UA" b="1" smtClean="0">
                <a:solidFill>
                  <a:srgbClr val="0070C0"/>
                </a:solidFill>
              </a:rPr>
              <a:t>онлайн-середовищах</a:t>
            </a:r>
            <a:r>
              <a:rPr lang="uk-UA" smtClean="0"/>
              <a:t>, а ціннісна складова </a:t>
            </a:r>
            <a:r>
              <a:rPr lang="uk-UA"/>
              <a:t>— «Усвідомлює цінність персонального освітньо-комунікаційного середовища для навчання та саморозвитку». Йдеться про використання хмарних сервісів, таких як Google Docs або </a:t>
            </a:r>
            <a:r>
              <a:rPr lang="uk-UA" smtClean="0"/>
              <a:t>інших, оптимальною </a:t>
            </a:r>
            <a:r>
              <a:rPr lang="uk-UA" b="1">
                <a:solidFill>
                  <a:srgbClr val="0070C0"/>
                </a:solidFill>
              </a:rPr>
              <a:t>формою </a:t>
            </a:r>
            <a:r>
              <a:rPr lang="uk-UA" b="1" smtClean="0">
                <a:solidFill>
                  <a:srgbClr val="0070C0"/>
                </a:solidFill>
              </a:rPr>
              <a:t>роботи</a:t>
            </a:r>
            <a:r>
              <a:rPr lang="uk-UA" smtClean="0"/>
              <a:t> </a:t>
            </a:r>
            <a:r>
              <a:rPr lang="uk-UA"/>
              <a:t>є виконання </a:t>
            </a:r>
            <a:r>
              <a:rPr lang="uk-UA" b="1">
                <a:solidFill>
                  <a:srgbClr val="0070C0"/>
                </a:solidFill>
              </a:rPr>
              <a:t>колективного проекту</a:t>
            </a:r>
            <a:r>
              <a:rPr lang="uk-UA"/>
              <a:t> з використанням технологій, опанованих у 5-6 класах.</a:t>
            </a:r>
          </a:p>
        </p:txBody>
      </p:sp>
    </p:spTree>
    <p:extLst>
      <p:ext uri="{BB962C8B-B14F-4D97-AF65-F5344CB8AC3E}">
        <p14:creationId xmlns:p14="http://schemas.microsoft.com/office/powerpoint/2010/main" val="19582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77687" y="2753140"/>
            <a:ext cx="8229600" cy="2391354"/>
          </a:xfrm>
        </p:spPr>
        <p:txBody>
          <a:bodyPr/>
          <a:lstStyle/>
          <a:p>
            <a:pPr marL="0" indent="0">
              <a:buNone/>
            </a:pPr>
            <a:r>
              <a:rPr lang="uk-UA" smtClean="0"/>
              <a:t>Тему </a:t>
            </a:r>
            <a:r>
              <a:rPr lang="uk-UA" b="1">
                <a:solidFill>
                  <a:srgbClr val="0070C0"/>
                </a:solidFill>
              </a:rPr>
              <a:t>«Опрацювання табличних даних» </a:t>
            </a:r>
            <a:r>
              <a:rPr lang="uk-UA" smtClean="0"/>
              <a:t>розміщено </a:t>
            </a:r>
            <a:r>
              <a:rPr lang="uk-UA"/>
              <a:t>перед темою </a:t>
            </a:r>
            <a:r>
              <a:rPr lang="uk-UA" b="1">
                <a:solidFill>
                  <a:srgbClr val="0070C0"/>
                </a:solidFill>
              </a:rPr>
              <a:t>«Алгоритми та програми»</a:t>
            </a:r>
            <a:r>
              <a:rPr lang="uk-UA"/>
              <a:t>, оскільки табличний процесор </a:t>
            </a:r>
            <a:r>
              <a:rPr lang="uk-UA" smtClean="0"/>
              <a:t>є засобом </a:t>
            </a:r>
            <a:r>
              <a:rPr lang="uk-UA"/>
              <a:t>пропедевтики і застосування алгоритмічного мислення, а також засобом комп’ютерного моделювання.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3446" y="945353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04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2028</Words>
  <Application>Microsoft Office PowerPoint</Application>
  <PresentationFormat>Екран (4:3)</PresentationFormat>
  <Paragraphs>259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45</vt:i4>
      </vt:variant>
    </vt:vector>
  </HeadingPairs>
  <TitlesOfParts>
    <vt:vector size="46" baseType="lpstr">
      <vt:lpstr>Office Theme</vt:lpstr>
      <vt:lpstr>Про викладання інформатики  у 2018/2019 н.р.</vt:lpstr>
      <vt:lpstr>Навчальні програми</vt:lpstr>
      <vt:lpstr>Навчальні програми</vt:lpstr>
      <vt:lpstr>Навчальні програми</vt:lpstr>
      <vt:lpstr>Основна школа</vt:lpstr>
      <vt:lpstr>Основна школа</vt:lpstr>
      <vt:lpstr>Основна школа</vt:lpstr>
      <vt:lpstr>Основна школа</vt:lpstr>
      <vt:lpstr>Основна школа</vt:lpstr>
      <vt:lpstr>Презентація PowerPoint</vt:lpstr>
      <vt:lpstr>Основна школа</vt:lpstr>
      <vt:lpstr>Основна школа</vt:lpstr>
      <vt:lpstr>Основна школа</vt:lpstr>
      <vt:lpstr>Основна школа</vt:lpstr>
      <vt:lpstr>Старша школа</vt:lpstr>
      <vt:lpstr>Варіанти компонування обов’язково-вибіркових курсів </vt:lpstr>
      <vt:lpstr>Старша школа</vt:lpstr>
      <vt:lpstr>Старша школа</vt:lpstr>
      <vt:lpstr>Старша школа</vt:lpstr>
      <vt:lpstr>Старша школа</vt:lpstr>
      <vt:lpstr>Старша школа</vt:lpstr>
      <vt:lpstr>Ресурси, рекомендовані до вибіркових модулів, від авторів програми з інформатики 10-11 (рівень стандарт) (під кер.Громка Г.Ю.)</vt:lpstr>
      <vt:lpstr>Ресурси, рекомендовані до вибіркових модулів, від авторів програми </vt:lpstr>
      <vt:lpstr>Ресурси, рекомендовані до вибіркових модулів, від авторів програми </vt:lpstr>
      <vt:lpstr>Ресурси, рекомендовані до вибіркових модулів, від авторів програми </vt:lpstr>
      <vt:lpstr>Ресурси, рекомендовані до вибіркових модулів, від авторів програми </vt:lpstr>
      <vt:lpstr>Про роботу в онлайновому підручнику  з інформатики на сайті itknyga.com.ua (І.О. Завадський, О.П. Казанцева, О.В. Коршунова, Н.М. Манько,  Л.В. Палюшок, О.В. Дудик, З.Р. Стасюк)</vt:lpstr>
      <vt:lpstr>Про роботу в онлайновому підручнику з інформатики на сайті itknyga.com.ua</vt:lpstr>
      <vt:lpstr>Рекомендуємо роботи вчителів, поданих на обласну педагогічну виставку «Освіта Хмельниччини на шляхах реформування» (всього було одано 24 роботи) </vt:lpstr>
      <vt:lpstr>Презентація PowerPoint</vt:lpstr>
      <vt:lpstr>Організація сучасного уроку інформатики </vt:lpstr>
      <vt:lpstr>Організація сучасного уроку інформатики </vt:lpstr>
      <vt:lpstr>Організація сучасного уроку інформатики </vt:lpstr>
      <vt:lpstr>Організація сучасного уроку інформатики </vt:lpstr>
      <vt:lpstr>Організація сучасного уроку інформатики </vt:lpstr>
      <vt:lpstr>Організація сучасного уроку інформатики </vt:lpstr>
      <vt:lpstr>Організація сучасного уроку інформатики </vt:lpstr>
      <vt:lpstr>Організація сучасного уроку інформатики </vt:lpstr>
      <vt:lpstr>Презентація PowerPoint</vt:lpstr>
      <vt:lpstr>Оцінювання навчальних досягнень учнів</vt:lpstr>
      <vt:lpstr>Оцінювання навчальних досягнень учнів</vt:lpstr>
      <vt:lpstr>Оцінювання навчальних досягнень учнів</vt:lpstr>
      <vt:lpstr>Організація діяльності на уроках інформатики</vt:lpstr>
      <vt:lpstr>Презентація PowerPoint</vt:lpstr>
      <vt:lpstr>Презентація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Леся</cp:lastModifiedBy>
  <cp:revision>164</cp:revision>
  <dcterms:created xsi:type="dcterms:W3CDTF">2016-11-18T14:12:19Z</dcterms:created>
  <dcterms:modified xsi:type="dcterms:W3CDTF">2018-07-05T06:58:58Z</dcterms:modified>
</cp:coreProperties>
</file>