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3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4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7"/>
  </p:notesMasterIdLst>
  <p:handoutMasterIdLst>
    <p:handoutMasterId r:id="rId28"/>
  </p:handoutMasterIdLst>
  <p:sldIdLst>
    <p:sldId id="305" r:id="rId2"/>
    <p:sldId id="316" r:id="rId3"/>
    <p:sldId id="317" r:id="rId4"/>
    <p:sldId id="318" r:id="rId5"/>
    <p:sldId id="319" r:id="rId6"/>
    <p:sldId id="321" r:id="rId7"/>
    <p:sldId id="322" r:id="rId8"/>
    <p:sldId id="324" r:id="rId9"/>
    <p:sldId id="320" r:id="rId10"/>
    <p:sldId id="281" r:id="rId11"/>
    <p:sldId id="325" r:id="rId12"/>
    <p:sldId id="326" r:id="rId13"/>
    <p:sldId id="327" r:id="rId14"/>
    <p:sldId id="328" r:id="rId15"/>
    <p:sldId id="329" r:id="rId16"/>
    <p:sldId id="332" r:id="rId17"/>
    <p:sldId id="333" r:id="rId18"/>
    <p:sldId id="334" r:id="rId19"/>
    <p:sldId id="331" r:id="rId20"/>
    <p:sldId id="337" r:id="rId21"/>
    <p:sldId id="279" r:id="rId22"/>
    <p:sldId id="335" r:id="rId23"/>
    <p:sldId id="336" r:id="rId24"/>
    <p:sldId id="323" r:id="rId25"/>
    <p:sldId id="266" r:id="rId2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806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77577-71FE-43C2-B200-4BF395D6A701}" type="datetimeFigureOut">
              <a:rPr lang="uk-UA" smtClean="0"/>
              <a:pPr/>
              <a:t>12.12.2016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43279-36F0-477B-A0ED-4840E37692AD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1749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3D85F-1A49-4C72-8E7B-833879B45148}" type="datetimeFigureOut">
              <a:rPr lang="uk-UA" smtClean="0"/>
              <a:pPr/>
              <a:t>12.12.2016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7B529-43EE-43DA-9637-41430D406164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9539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515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188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048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207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169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66029-CFAE-4046-B144-BFF2D36C7FD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0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EAF43-3DDB-4D67-B96A-4FFF916CFB1E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448C-EFA7-40A1-822A-973AE7F2330D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A5D23-ADC2-472D-988B-27CD0C0CEBCD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03FEE-134C-4A42-9152-A0CD5DC2A2C3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5B279-D452-48E5-BF55-7903AF1530B1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0AD0-90E9-4D32-B989-49A175BB6E8B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0D9EB-0297-4BC3-87C4-BB1BF5B2B2E3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54AC-3320-42DB-BE9E-2A8C380E3E53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31BD4-37ED-4124-8D19-0143E2F1D121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12F0-668C-4FB6-B8CE-8CDCC7371D27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0D98-E81A-49F4-B737-CCD013267A14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0C436-7E66-4119-9D46-F69D74669FC9}" type="datetime1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0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9309"/>
            <a:ext cx="9144000" cy="462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664"/>
            <a:ext cx="9144000" cy="546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81" y="156672"/>
            <a:ext cx="556202" cy="5928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6" y="739073"/>
            <a:ext cx="953492" cy="40036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17637" y="1151638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i="1" dirty="0"/>
              <a:t>ВСТУП </a:t>
            </a:r>
            <a:r>
              <a:rPr lang="uk-UA" sz="6000" b="1" i="1" dirty="0" smtClean="0"/>
              <a:t>2017: </a:t>
            </a:r>
            <a:r>
              <a:rPr lang="uk-UA" sz="6000" b="1" i="1" dirty="0"/>
              <a:t/>
            </a:r>
            <a:br>
              <a:rPr lang="uk-UA" sz="6000" b="1" i="1" dirty="0"/>
            </a:br>
            <a:r>
              <a:rPr lang="uk-UA" sz="6000" b="1" i="1" dirty="0"/>
              <a:t>Умови прийому та вступна компанія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670382" y="4955946"/>
            <a:ext cx="7934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/>
              <a:t>Шаров О.І., Міністерство освіти і науки України</a:t>
            </a:r>
          </a:p>
          <a:p>
            <a:pPr algn="ctr"/>
            <a:r>
              <a:rPr lang="uk-UA" sz="3200" dirty="0" smtClean="0"/>
              <a:t>1-7 </a:t>
            </a:r>
            <a:r>
              <a:rPr lang="uk-UA" sz="3200" dirty="0" smtClean="0"/>
              <a:t>грудня </a:t>
            </a:r>
            <a:r>
              <a:rPr lang="uk-UA" sz="3200" dirty="0"/>
              <a:t>2016 року</a:t>
            </a:r>
            <a:endParaRPr lang="ru-RU" sz="320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01338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778098"/>
          </a:xfrm>
        </p:spPr>
        <p:txBody>
          <a:bodyPr>
            <a:noAutofit/>
          </a:bodyPr>
          <a:lstStyle/>
          <a:p>
            <a:pPr marL="342900" lvl="1" indent="-342900" algn="ctr"/>
            <a:r>
              <a:rPr lang="uk-UA" sz="2800" b="1" dirty="0" smtClean="0"/>
              <a:t>Спеціальності, спеціалізації та освітні </a:t>
            </a:r>
            <a:br>
              <a:rPr lang="uk-UA" sz="2800" b="1" dirty="0" smtClean="0"/>
            </a:br>
            <a:r>
              <a:rPr lang="uk-UA" sz="2800" b="1" dirty="0" smtClean="0"/>
              <a:t>програми (ОП) / конкурсні пропозиції (КП)</a:t>
            </a:r>
            <a:endParaRPr lang="uk-UA" sz="2800" b="1" dirty="0"/>
          </a:p>
        </p:txBody>
      </p:sp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232236"/>
              </p:ext>
            </p:extLst>
          </p:nvPr>
        </p:nvGraphicFramePr>
        <p:xfrm>
          <a:off x="395536" y="1150992"/>
          <a:ext cx="8496945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64296"/>
                <a:gridCol w="2664296"/>
                <a:gridCol w="3168353"/>
              </a:tblGrid>
              <a:tr h="35413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Спеціальність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Спеціалізація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ОП / КП</a:t>
                      </a:r>
                      <a:endParaRPr lang="uk-UA" dirty="0"/>
                    </a:p>
                  </a:txBody>
                  <a:tcPr/>
                </a:tc>
              </a:tr>
              <a:tr h="354135">
                <a:tc rowSpan="6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 Спеціальність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Без спеціалізації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ХХХ.00.01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КП = ОП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413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ХХХ.00.02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КП (освітні програми та/або спеціалізації)</a:t>
                      </a:r>
                      <a:endParaRPr lang="uk-UA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8863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solidFill>
                            <a:schemeClr val="tx1"/>
                          </a:solidFill>
                        </a:rPr>
                        <a:t>……………………………………………………………………………...</a:t>
                      </a:r>
                      <a:endParaRPr lang="uk-UA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413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ХХХ.01 Спеціалізація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ХХХ.01.01 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КП = ОП</a:t>
                      </a:r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413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ХХХ.01.02 </a:t>
                      </a:r>
                      <a:r>
                        <a:rPr lang="uk-UA" baseline="0" dirty="0" smtClean="0">
                          <a:solidFill>
                            <a:schemeClr val="tx1"/>
                          </a:solidFill>
                        </a:rPr>
                        <a:t> КП (ОП1, ОП2, …)</a:t>
                      </a:r>
                      <a:endParaRPr lang="uk-UA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98079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solidFill>
                            <a:schemeClr val="tx1"/>
                          </a:solidFill>
                        </a:rPr>
                        <a:t>…………………………………………………..……..</a:t>
                      </a:r>
                      <a:endParaRPr lang="uk-UA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solidFill>
                            <a:schemeClr val="tx1"/>
                          </a:solidFill>
                        </a:rPr>
                        <a:t>……………………………………………………………………………….</a:t>
                      </a:r>
                      <a:endParaRPr lang="uk-UA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80102" y="3861048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1. Спеціалізації (крім 014, 015, 253, 275; 035 – при держзамовленні) – не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язкові</a:t>
            </a:r>
            <a:endParaRPr lang="uk-UA" dirty="0" smtClean="0"/>
          </a:p>
          <a:p>
            <a:r>
              <a:rPr lang="uk-UA" dirty="0" smtClean="0"/>
              <a:t>2. Назви конкурсних пропозицій </a:t>
            </a:r>
            <a:r>
              <a:rPr lang="uk-UA" dirty="0"/>
              <a:t>самостійно визначаються </a:t>
            </a:r>
            <a:r>
              <a:rPr lang="uk-UA" dirty="0" smtClean="0"/>
              <a:t>ВНЗ, </a:t>
            </a:r>
            <a:r>
              <a:rPr lang="uk-UA" dirty="0"/>
              <a:t>вони можуть збігатись з назвами </a:t>
            </a:r>
            <a:r>
              <a:rPr lang="uk-UA" dirty="0" smtClean="0"/>
              <a:t>спеціальностей, спеціалізацій, освітніх програм</a:t>
            </a:r>
          </a:p>
          <a:p>
            <a:r>
              <a:rPr lang="uk-UA" dirty="0" smtClean="0"/>
              <a:t>3. </a:t>
            </a:r>
            <a:r>
              <a:rPr lang="uk-UA" dirty="0"/>
              <a:t>Назви </a:t>
            </a:r>
            <a:r>
              <a:rPr lang="uk-UA" dirty="0" smtClean="0"/>
              <a:t>конкурсних пропозицій </a:t>
            </a:r>
            <a:r>
              <a:rPr lang="uk-UA" dirty="0"/>
              <a:t>подаються державною мовою або дублюються </a:t>
            </a:r>
            <a:r>
              <a:rPr lang="uk-UA" dirty="0" smtClean="0"/>
              <a:t>нею в </a:t>
            </a:r>
            <a:r>
              <a:rPr lang="uk-UA" dirty="0"/>
              <a:t>разі використання в них мов національних меншин та іноземних </a:t>
            </a:r>
            <a:r>
              <a:rPr lang="uk-UA" dirty="0" smtClean="0"/>
              <a:t>мов</a:t>
            </a:r>
          </a:p>
          <a:p>
            <a:r>
              <a:rPr lang="uk-UA" dirty="0" smtClean="0"/>
              <a:t>4. </a:t>
            </a:r>
            <a:r>
              <a:rPr lang="uk-UA" dirty="0"/>
              <a:t>Конкурсна пропозиція може бути еквівалентом освітньої програми, містити кілька освітніх програм або кілька спеціалізацій (нозологій, мов, музичних інструментів) </a:t>
            </a:r>
          </a:p>
          <a:p>
            <a:r>
              <a:rPr lang="uk-UA" dirty="0" smtClean="0"/>
              <a:t>4. Освітня програма – навчальний план, який акредитується;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язкова</a:t>
            </a:r>
            <a:r>
              <a:rPr lang="uk-UA" dirty="0" smtClean="0"/>
              <a:t> частина навчального плану в межах освітньої програми є однаковою, а </a:t>
            </a:r>
            <a:r>
              <a:rPr lang="uk-UA" dirty="0" err="1" smtClean="0"/>
              <a:t>необов</a:t>
            </a:r>
            <a:r>
              <a:rPr lang="en-US" dirty="0" smtClean="0"/>
              <a:t>’</a:t>
            </a:r>
            <a:r>
              <a:rPr lang="uk-UA" dirty="0" err="1" smtClean="0"/>
              <a:t>язкові</a:t>
            </a:r>
            <a:r>
              <a:rPr lang="uk-UA" dirty="0" smtClean="0"/>
              <a:t> не обмежуються (але не є спеціалізаціями, бо спеціалізація – освітня програма)</a:t>
            </a:r>
          </a:p>
        </p:txBody>
      </p:sp>
    </p:spTree>
    <p:extLst>
      <p:ext uri="{BB962C8B-B14F-4D97-AF65-F5344CB8AC3E}">
        <p14:creationId xmlns:p14="http://schemas.microsoft.com/office/powerpoint/2010/main" val="392574229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конкурс на бюджет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Бюджетні місця: </a:t>
            </a:r>
            <a:r>
              <a:rPr lang="uk-UA" sz="3300" dirty="0" smtClean="0">
                <a:solidFill>
                  <a:schemeClr val="tx1"/>
                </a:solidFill>
              </a:rPr>
              <a:t>державне замовлення в державних ВНЗ за рахунок державного та (може бути) місцевих бюджетів, регіональне замовлення в комунальних ВНЗ за рахунок місцевих бюджетів</a:t>
            </a:r>
          </a:p>
          <a:p>
            <a:pPr algn="l"/>
            <a:r>
              <a:rPr lang="uk-UA" sz="3300" b="1" dirty="0">
                <a:solidFill>
                  <a:schemeClr val="tx1"/>
                </a:solidFill>
              </a:rPr>
              <a:t>Місця за кошти </a:t>
            </a:r>
            <a:r>
              <a:rPr lang="uk-UA" sz="3300" b="1" dirty="0" smtClean="0">
                <a:solidFill>
                  <a:schemeClr val="tx1"/>
                </a:solidFill>
              </a:rPr>
              <a:t>державного бюджету (ПЗСО)</a:t>
            </a:r>
            <a:r>
              <a:rPr lang="uk-UA" sz="3300" dirty="0" smtClean="0">
                <a:solidFill>
                  <a:schemeClr val="tx1"/>
                </a:solidFill>
              </a:rPr>
              <a:t>: широкий конкурс у межах держзамовника на денну та заочну форми навчання, конкурс в одному ВНЗ в окремих випадках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Місця за кошти місцевих бюджетів</a:t>
            </a:r>
            <a:r>
              <a:rPr lang="uk-UA" sz="3300" dirty="0" smtClean="0">
                <a:solidFill>
                  <a:schemeClr val="tx1"/>
                </a:solidFill>
              </a:rPr>
              <a:t>: завжди традиційний конкурс з фіксованим обсягом</a:t>
            </a: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116486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конкурс на держбюджет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317432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Конкурс в одному ВНЗ: </a:t>
            </a:r>
          </a:p>
          <a:p>
            <a:pPr marL="457200" indent="-457200" algn="l">
              <a:spcBef>
                <a:spcPts val="0"/>
              </a:spcBef>
              <a:buFontTx/>
              <a:buChar char="-"/>
            </a:pPr>
            <a:r>
              <a:rPr lang="uk-UA" sz="3300" b="1" dirty="0" smtClean="0">
                <a:solidFill>
                  <a:schemeClr val="tx1"/>
                </a:solidFill>
              </a:rPr>
              <a:t>за спеціальностями: </a:t>
            </a:r>
            <a:r>
              <a:rPr lang="uk-UA" sz="2800" dirty="0" smtClean="0">
                <a:solidFill>
                  <a:schemeClr val="tx1"/>
                </a:solidFill>
              </a:rPr>
              <a:t>01 «Освіта» (крім 014, 015, 016), спеціальності з творчим конкурсом</a:t>
            </a:r>
            <a:endParaRPr lang="uk-UA" sz="3300" dirty="0" smtClean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buFontTx/>
              <a:buChar char="-"/>
            </a:pPr>
            <a:r>
              <a:rPr lang="uk-UA" sz="3300" b="1" dirty="0" smtClean="0">
                <a:solidFill>
                  <a:schemeClr val="tx1"/>
                </a:solidFill>
              </a:rPr>
              <a:t>за спеціалізаціями: </a:t>
            </a:r>
            <a:r>
              <a:rPr lang="uk-UA" sz="3300" dirty="0" smtClean="0">
                <a:solidFill>
                  <a:schemeClr val="tx1"/>
                </a:solidFill>
              </a:rPr>
              <a:t>014 (крім 014.02), 015, 035, 275</a:t>
            </a:r>
          </a:p>
          <a:p>
            <a:pPr marL="457200" indent="-457200" algn="l">
              <a:spcBef>
                <a:spcPts val="0"/>
              </a:spcBef>
              <a:buFontTx/>
              <a:buChar char="-"/>
            </a:pPr>
            <a:r>
              <a:rPr lang="uk-UA" sz="3300" b="1" dirty="0" smtClean="0">
                <a:solidFill>
                  <a:schemeClr val="tx1"/>
                </a:solidFill>
              </a:rPr>
              <a:t>за конкурсними пропозиціями: </a:t>
            </a:r>
            <a:r>
              <a:rPr lang="uk-UA" sz="3300" dirty="0" smtClean="0">
                <a:solidFill>
                  <a:schemeClr val="tx1"/>
                </a:solidFill>
              </a:rPr>
              <a:t>014.02, 016, 021, 022, 023, 024, 025, 026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Переміщені </a:t>
            </a:r>
            <a:r>
              <a:rPr lang="uk-UA" sz="3300" b="1" dirty="0" smtClean="0">
                <a:solidFill>
                  <a:schemeClr val="tx1"/>
                </a:solidFill>
              </a:rPr>
              <a:t>ВНЗ</a:t>
            </a:r>
            <a:r>
              <a:rPr lang="uk-UA" sz="3300" dirty="0" smtClean="0">
                <a:solidFill>
                  <a:schemeClr val="tx1"/>
                </a:solidFill>
              </a:rPr>
              <a:t>: </a:t>
            </a:r>
            <a:r>
              <a:rPr lang="uk-UA" sz="3300" dirty="0" smtClean="0">
                <a:solidFill>
                  <a:schemeClr val="tx1"/>
                </a:solidFill>
              </a:rPr>
              <a:t>за спеціальностями (спеціалізаціями) відповідно до Закону</a:t>
            </a: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558067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обсяги та </a:t>
            </a:r>
            <a:r>
              <a:rPr lang="uk-UA" b="1" dirty="0" err="1" smtClean="0"/>
              <a:t>суперобсяги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>
                <a:solidFill>
                  <a:schemeClr val="tx1"/>
                </a:solidFill>
              </a:rPr>
              <a:t>Державні </a:t>
            </a:r>
            <a:r>
              <a:rPr lang="uk-UA" sz="3300" b="1" dirty="0" smtClean="0">
                <a:solidFill>
                  <a:schemeClr val="tx1"/>
                </a:solidFill>
              </a:rPr>
              <a:t>замовники: </a:t>
            </a:r>
            <a:r>
              <a:rPr lang="uk-UA" sz="3300" dirty="0">
                <a:solidFill>
                  <a:schemeClr val="tx1"/>
                </a:solidFill>
              </a:rPr>
              <a:t>визначають загальну кількість бюджетних місць за спеціальністю (</a:t>
            </a:r>
            <a:r>
              <a:rPr lang="uk-UA" sz="3300" dirty="0" smtClean="0">
                <a:solidFill>
                  <a:schemeClr val="tx1"/>
                </a:solidFill>
              </a:rPr>
              <a:t>спеціалізаціями) </a:t>
            </a:r>
            <a:r>
              <a:rPr lang="uk-UA" sz="3300" dirty="0">
                <a:solidFill>
                  <a:schemeClr val="tx1"/>
                </a:solidFill>
              </a:rPr>
              <a:t>в межах своїх мереж </a:t>
            </a:r>
            <a:r>
              <a:rPr lang="uk-UA" sz="3300" dirty="0" smtClean="0">
                <a:solidFill>
                  <a:schemeClr val="tx1"/>
                </a:solidFill>
              </a:rPr>
              <a:t>-</a:t>
            </a:r>
            <a:r>
              <a:rPr lang="uk-UA" sz="3300" dirty="0" err="1" smtClean="0">
                <a:solidFill>
                  <a:schemeClr val="tx1"/>
                </a:solidFill>
              </a:rPr>
              <a:t>суперобсяг</a:t>
            </a:r>
            <a:r>
              <a:rPr lang="uk-UA" sz="3300" dirty="0" smtClean="0">
                <a:solidFill>
                  <a:schemeClr val="tx1"/>
                </a:solidFill>
              </a:rPr>
              <a:t>, </a:t>
            </a:r>
            <a:r>
              <a:rPr lang="uk-UA" sz="3300" dirty="0">
                <a:solidFill>
                  <a:schemeClr val="tx1"/>
                </a:solidFill>
              </a:rPr>
              <a:t>погоджують Максимальні обсяги державного </a:t>
            </a:r>
            <a:r>
              <a:rPr lang="uk-UA" sz="3300" dirty="0" smtClean="0">
                <a:solidFill>
                  <a:schemeClr val="tx1"/>
                </a:solidFill>
              </a:rPr>
              <a:t>замовлення ВНЗ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ВНЗ:</a:t>
            </a:r>
            <a:r>
              <a:rPr lang="uk-UA" sz="3300" dirty="0" smtClean="0">
                <a:solidFill>
                  <a:schemeClr val="tx1"/>
                </a:solidFill>
              </a:rPr>
              <a:t> </a:t>
            </a:r>
            <a:r>
              <a:rPr lang="uk-UA" sz="3300" dirty="0">
                <a:solidFill>
                  <a:schemeClr val="tx1"/>
                </a:solidFill>
              </a:rPr>
              <a:t>визначають Максимальні обсяги державного замовлення, які вони можуть і готові прийняти та умовах держзамовлення </a:t>
            </a:r>
            <a:r>
              <a:rPr lang="uk-UA" sz="3300" dirty="0" smtClean="0">
                <a:solidFill>
                  <a:schemeClr val="tx1"/>
                </a:solidFill>
              </a:rPr>
              <a:t>(не більше 2016 року, 110 % (або +3 місця) для топ-спеціальностей </a:t>
            </a:r>
            <a:r>
              <a:rPr lang="uk-UA" sz="3300" dirty="0">
                <a:solidFill>
                  <a:schemeClr val="tx1"/>
                </a:solidFill>
              </a:rPr>
              <a:t>або </a:t>
            </a:r>
            <a:r>
              <a:rPr lang="uk-UA" sz="3300" dirty="0" smtClean="0">
                <a:solidFill>
                  <a:schemeClr val="tx1"/>
                </a:solidFill>
              </a:rPr>
              <a:t>10 місць – максимум), можуть визначати Мінімальні обсяги (≥ 2 ос.)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628441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конкурсний бал (ПЗСО)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Загальна формула: </a:t>
            </a:r>
            <a:r>
              <a:rPr lang="uk-UA" sz="3300" dirty="0" smtClean="0">
                <a:solidFill>
                  <a:schemeClr val="tx1"/>
                </a:solidFill>
              </a:rPr>
              <a:t>КБ =</a:t>
            </a:r>
            <a:r>
              <a:rPr lang="uk-UA" sz="3300" b="1" dirty="0" smtClean="0">
                <a:solidFill>
                  <a:schemeClr val="tx1"/>
                </a:solidFill>
              </a:rPr>
              <a:t> </a:t>
            </a:r>
            <a:r>
              <a:rPr lang="uk-UA" sz="3300" dirty="0" smtClean="0">
                <a:solidFill>
                  <a:schemeClr val="tx1"/>
                </a:solidFill>
              </a:rPr>
              <a:t>К1*П1 </a:t>
            </a:r>
            <a:r>
              <a:rPr lang="uk-UA" sz="3300" dirty="0">
                <a:solidFill>
                  <a:schemeClr val="tx1"/>
                </a:solidFill>
              </a:rPr>
              <a:t>+ К2*П2 + К3*П3 + К4*А + </a:t>
            </a:r>
            <a:r>
              <a:rPr lang="uk-UA" sz="3300" dirty="0" smtClean="0">
                <a:solidFill>
                  <a:schemeClr val="tx1"/>
                </a:solidFill>
              </a:rPr>
              <a:t>К5*ОУ, все в межах 200 балів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Олімпіади:</a:t>
            </a:r>
            <a:r>
              <a:rPr lang="uk-UA" sz="3300" dirty="0" smtClean="0">
                <a:solidFill>
                  <a:schemeClr val="tx1"/>
                </a:solidFill>
              </a:rPr>
              <a:t> вищі досягнення міжнародного рівня </a:t>
            </a:r>
            <a:r>
              <a:rPr lang="uk-UA" sz="3300" dirty="0">
                <a:solidFill>
                  <a:schemeClr val="tx1"/>
                </a:solidFill>
              </a:rPr>
              <a:t>- по 200 балів з двох </a:t>
            </a:r>
            <a:r>
              <a:rPr lang="uk-UA" sz="3300" dirty="0" smtClean="0">
                <a:solidFill>
                  <a:schemeClr val="tx1"/>
                </a:solidFill>
              </a:rPr>
              <a:t>випробувань </a:t>
            </a:r>
            <a:r>
              <a:rPr lang="uk-UA" sz="3300" dirty="0">
                <a:solidFill>
                  <a:schemeClr val="tx1"/>
                </a:solidFill>
              </a:rPr>
              <a:t>за вибором </a:t>
            </a:r>
            <a:r>
              <a:rPr lang="uk-UA" sz="3300" dirty="0" smtClean="0">
                <a:solidFill>
                  <a:schemeClr val="tx1"/>
                </a:solidFill>
              </a:rPr>
              <a:t>вступника (будь-яка спеціальність), національного рівня - К5*ОУ=10, рівня ВНЗ – плюс від 1 до 20 балів з 1 предмету </a:t>
            </a:r>
            <a:r>
              <a:rPr lang="uk-UA" sz="2400" dirty="0" smtClean="0">
                <a:solidFill>
                  <a:schemeClr val="tx1"/>
                </a:solidFill>
              </a:rPr>
              <a:t>(у цьому ВНЗ)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Коефіцієнти:</a:t>
            </a:r>
            <a:r>
              <a:rPr lang="uk-UA" sz="3300" dirty="0" smtClean="0">
                <a:solidFill>
                  <a:schemeClr val="tx1"/>
                </a:solidFill>
              </a:rPr>
              <a:t> КБ множиться на добуток регіонального </a:t>
            </a:r>
            <a:r>
              <a:rPr lang="uk-UA" sz="3300" dirty="0">
                <a:solidFill>
                  <a:schemeClr val="tx1"/>
                </a:solidFill>
              </a:rPr>
              <a:t>(РК), </a:t>
            </a:r>
            <a:r>
              <a:rPr lang="uk-UA" sz="3300" dirty="0" smtClean="0">
                <a:solidFill>
                  <a:schemeClr val="tx1"/>
                </a:solidFill>
              </a:rPr>
              <a:t>галузевого </a:t>
            </a:r>
            <a:r>
              <a:rPr lang="uk-UA" sz="3300" dirty="0">
                <a:solidFill>
                  <a:schemeClr val="tx1"/>
                </a:solidFill>
              </a:rPr>
              <a:t>(ГК), </a:t>
            </a:r>
            <a:r>
              <a:rPr lang="uk-UA" sz="3300" dirty="0" smtClean="0">
                <a:solidFill>
                  <a:schemeClr val="tx1"/>
                </a:solidFill>
              </a:rPr>
              <a:t>сільського </a:t>
            </a:r>
            <a:r>
              <a:rPr lang="uk-UA" sz="3300" dirty="0">
                <a:solidFill>
                  <a:schemeClr val="tx1"/>
                </a:solidFill>
              </a:rPr>
              <a:t>(СК) та </a:t>
            </a:r>
            <a:r>
              <a:rPr lang="uk-UA" sz="3300" dirty="0" smtClean="0">
                <a:solidFill>
                  <a:schemeClr val="tx1"/>
                </a:solidFill>
              </a:rPr>
              <a:t>першочергового </a:t>
            </a:r>
            <a:r>
              <a:rPr lang="uk-UA" sz="3300" dirty="0">
                <a:solidFill>
                  <a:schemeClr val="tx1"/>
                </a:solidFill>
              </a:rPr>
              <a:t>(ПЧК) </a:t>
            </a:r>
            <a:r>
              <a:rPr lang="uk-UA" sz="3300" dirty="0" smtClean="0">
                <a:solidFill>
                  <a:schemeClr val="tx1"/>
                </a:solidFill>
              </a:rPr>
              <a:t>коефіцієнтів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83348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коефіцієнти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Регіональний: </a:t>
            </a:r>
            <a:r>
              <a:rPr lang="uk-UA" sz="3300" dirty="0" smtClean="0">
                <a:solidFill>
                  <a:schemeClr val="tx1"/>
                </a:solidFill>
              </a:rPr>
              <a:t>1,00-ВНЗ Києва, 1,01-Дніпра, Львова, Одеси </a:t>
            </a:r>
            <a:r>
              <a:rPr lang="uk-UA" sz="3300" dirty="0">
                <a:solidFill>
                  <a:schemeClr val="tx1"/>
                </a:solidFill>
              </a:rPr>
              <a:t>та </a:t>
            </a:r>
            <a:r>
              <a:rPr lang="uk-UA" sz="3300" dirty="0" smtClean="0">
                <a:solidFill>
                  <a:schemeClr val="tx1"/>
                </a:solidFill>
              </a:rPr>
              <a:t>Харкова, </a:t>
            </a:r>
            <a:r>
              <a:rPr lang="uk-UA" sz="3300" dirty="0">
                <a:solidFill>
                  <a:schemeClr val="tx1"/>
                </a:solidFill>
              </a:rPr>
              <a:t>1,03 – Донецької та Луганської областей, переміщених </a:t>
            </a:r>
            <a:r>
              <a:rPr lang="uk-UA" sz="3300" dirty="0" smtClean="0">
                <a:solidFill>
                  <a:schemeClr val="tx1"/>
                </a:solidFill>
              </a:rPr>
              <a:t>ВНЗ, </a:t>
            </a:r>
            <a:r>
              <a:rPr lang="uk-UA" sz="3300" dirty="0">
                <a:solidFill>
                  <a:schemeClr val="tx1"/>
                </a:solidFill>
              </a:rPr>
              <a:t>1,02 – в інших </a:t>
            </a:r>
            <a:r>
              <a:rPr lang="uk-UA" sz="3300" dirty="0" smtClean="0">
                <a:solidFill>
                  <a:schemeClr val="tx1"/>
                </a:solidFill>
              </a:rPr>
              <a:t>випадках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Галузевий: </a:t>
            </a:r>
            <a:r>
              <a:rPr lang="uk-UA" sz="3300" dirty="0" smtClean="0">
                <a:solidFill>
                  <a:schemeClr val="tx1"/>
                </a:solidFill>
              </a:rPr>
              <a:t>1,03-пріоритетність 1 на спеціальності додатку 4, 1,00-в інших випадках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Сільський: </a:t>
            </a:r>
            <a:r>
              <a:rPr lang="uk-UA" sz="3300" dirty="0" smtClean="0">
                <a:solidFill>
                  <a:schemeClr val="tx1"/>
                </a:solidFill>
              </a:rPr>
              <a:t>1,02-зареєстровані в сільських населених пунктах (</a:t>
            </a:r>
            <a:r>
              <a:rPr lang="uk-UA" sz="3300" dirty="0" err="1" smtClean="0">
                <a:solidFill>
                  <a:schemeClr val="tx1"/>
                </a:solidFill>
              </a:rPr>
              <a:t>снп</a:t>
            </a:r>
            <a:r>
              <a:rPr lang="uk-UA" sz="3300" dirty="0" smtClean="0">
                <a:solidFill>
                  <a:schemeClr val="tx1"/>
                </a:solidFill>
              </a:rPr>
              <a:t>) і здобули освіту на їх території у рік вступу, </a:t>
            </a:r>
            <a:r>
              <a:rPr lang="uk-UA" sz="3300" dirty="0">
                <a:solidFill>
                  <a:schemeClr val="tx1"/>
                </a:solidFill>
              </a:rPr>
              <a:t>1,00-в інших </a:t>
            </a:r>
            <a:r>
              <a:rPr lang="uk-UA" sz="3300" dirty="0" smtClean="0">
                <a:solidFill>
                  <a:schemeClr val="tx1"/>
                </a:solidFill>
              </a:rPr>
              <a:t>випадках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Першочерговий: </a:t>
            </a:r>
            <a:r>
              <a:rPr lang="uk-UA" sz="3300" dirty="0" smtClean="0">
                <a:solidFill>
                  <a:schemeClr val="tx1"/>
                </a:solidFill>
              </a:rPr>
              <a:t>1,10-право на першочергове </a:t>
            </a:r>
            <a:r>
              <a:rPr lang="uk-UA" sz="3300" dirty="0">
                <a:solidFill>
                  <a:schemeClr val="tx1"/>
                </a:solidFill>
              </a:rPr>
              <a:t>зарахування до </a:t>
            </a:r>
            <a:r>
              <a:rPr lang="uk-UA" sz="3300" dirty="0" smtClean="0">
                <a:solidFill>
                  <a:schemeClr val="tx1"/>
                </a:solidFill>
              </a:rPr>
              <a:t>медичних </a:t>
            </a:r>
            <a:r>
              <a:rPr lang="uk-UA" sz="3300" dirty="0">
                <a:solidFill>
                  <a:schemeClr val="tx1"/>
                </a:solidFill>
              </a:rPr>
              <a:t>і педагогічних </a:t>
            </a:r>
            <a:r>
              <a:rPr lang="uk-UA" sz="3300" dirty="0" smtClean="0">
                <a:solidFill>
                  <a:schemeClr val="tx1"/>
                </a:solidFill>
              </a:rPr>
              <a:t>ВНЗ</a:t>
            </a:r>
            <a:endParaRPr lang="uk-UA" sz="3300" dirty="0">
              <a:solidFill>
                <a:schemeClr val="tx1"/>
              </a:solidFill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1880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1060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спеціальні умови участі в конкурсі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484784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Співбесіда: </a:t>
            </a:r>
            <a:r>
              <a:rPr lang="uk-UA" sz="3300" dirty="0" smtClean="0">
                <a:solidFill>
                  <a:schemeClr val="tx1"/>
                </a:solidFill>
              </a:rPr>
              <a:t>інваліди війни, чорнобильці (з цим право), </a:t>
            </a:r>
            <a:r>
              <a:rPr lang="uk-UA" sz="3300" dirty="0" err="1" smtClean="0">
                <a:solidFill>
                  <a:schemeClr val="tx1"/>
                </a:solidFill>
              </a:rPr>
              <a:t>маломобільні</a:t>
            </a:r>
            <a:r>
              <a:rPr lang="uk-UA" sz="3300" dirty="0" smtClean="0">
                <a:solidFill>
                  <a:schemeClr val="tx1"/>
                </a:solidFill>
              </a:rPr>
              <a:t> особи з інвалідністю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Іспити: </a:t>
            </a:r>
            <a:r>
              <a:rPr lang="uk-UA" sz="3300" dirty="0">
                <a:solidFill>
                  <a:schemeClr val="tx1"/>
                </a:solidFill>
              </a:rPr>
              <a:t>УБД АТО, звільнені після 30.11.16, сироти та прирівняні до них, захворювання, що є перешкодою для </a:t>
            </a:r>
            <a:r>
              <a:rPr lang="uk-UA" sz="3300" dirty="0" smtClean="0">
                <a:solidFill>
                  <a:schemeClr val="tx1"/>
                </a:solidFill>
              </a:rPr>
              <a:t>ЗНО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ЗНО або іспити: </a:t>
            </a:r>
            <a:r>
              <a:rPr lang="uk-UA" sz="3300" dirty="0" smtClean="0">
                <a:solidFill>
                  <a:schemeClr val="tx1"/>
                </a:solidFill>
              </a:rPr>
              <a:t>мешканці непідконтрольних територій у переміщені ВНЗ, ВНЗ на території Луганської та Донецької областей, мешканці тимчасово окупованих територій – в уповноважені ВНЗ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162179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1060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спеціальні умови участі на здобуття бюджетних місць - 1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484784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Співбесіда: </a:t>
            </a:r>
            <a:r>
              <a:rPr lang="uk-UA" sz="3300" dirty="0" smtClean="0">
                <a:solidFill>
                  <a:schemeClr val="tx1"/>
                </a:solidFill>
              </a:rPr>
              <a:t>інваліди війни, чорнобильці (з цим право), </a:t>
            </a:r>
            <a:r>
              <a:rPr lang="uk-UA" sz="3300" dirty="0" err="1" smtClean="0">
                <a:solidFill>
                  <a:schemeClr val="tx1"/>
                </a:solidFill>
              </a:rPr>
              <a:t>маломобільні</a:t>
            </a:r>
            <a:r>
              <a:rPr lang="uk-UA" sz="3300" dirty="0" smtClean="0">
                <a:solidFill>
                  <a:schemeClr val="tx1"/>
                </a:solidFill>
              </a:rPr>
              <a:t> особи з інвалідністю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Квота-1: </a:t>
            </a:r>
            <a:r>
              <a:rPr lang="uk-UA" sz="3300" dirty="0">
                <a:solidFill>
                  <a:schemeClr val="tx1"/>
                </a:solidFill>
              </a:rPr>
              <a:t>УБД АТО, </a:t>
            </a:r>
            <a:r>
              <a:rPr lang="uk-UA" sz="3300" dirty="0" smtClean="0">
                <a:solidFill>
                  <a:schemeClr val="tx1"/>
                </a:solidFill>
              </a:rPr>
              <a:t>сироти </a:t>
            </a:r>
            <a:r>
              <a:rPr lang="uk-UA" sz="3300" dirty="0">
                <a:solidFill>
                  <a:schemeClr val="tx1"/>
                </a:solidFill>
              </a:rPr>
              <a:t>та прирівняні до них, захворювання, що є перешкодою для </a:t>
            </a:r>
            <a:r>
              <a:rPr lang="uk-UA" sz="3300" dirty="0" smtClean="0">
                <a:solidFill>
                  <a:schemeClr val="tx1"/>
                </a:solidFill>
              </a:rPr>
              <a:t>ЗНО (до 10</a:t>
            </a:r>
            <a:r>
              <a:rPr lang="uk-UA" sz="3300" dirty="0">
                <a:solidFill>
                  <a:schemeClr val="tx1"/>
                </a:solidFill>
              </a:rPr>
              <a:t>% бюджету</a:t>
            </a:r>
            <a:r>
              <a:rPr lang="uk-UA" sz="33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uk-UA" sz="3300" b="1" dirty="0">
                <a:solidFill>
                  <a:schemeClr val="tx1"/>
                </a:solidFill>
              </a:rPr>
              <a:t>Квота-2: </a:t>
            </a:r>
            <a:r>
              <a:rPr lang="uk-UA" sz="3300" dirty="0">
                <a:solidFill>
                  <a:schemeClr val="tx1"/>
                </a:solidFill>
              </a:rPr>
              <a:t>мешканці тимчасово окупованої території в уповноважених ВНЗ (до 20%)</a:t>
            </a:r>
          </a:p>
          <a:p>
            <a:pPr algn="l"/>
            <a:r>
              <a:rPr lang="uk-UA" sz="3300" b="1" dirty="0">
                <a:solidFill>
                  <a:schemeClr val="tx1"/>
                </a:solidFill>
              </a:rPr>
              <a:t>Квота-3: </a:t>
            </a:r>
            <a:r>
              <a:rPr lang="uk-UA" sz="3300" dirty="0">
                <a:solidFill>
                  <a:schemeClr val="tx1"/>
                </a:solidFill>
              </a:rPr>
              <a:t>особи, які здобули середню освіту на території </a:t>
            </a:r>
            <a:r>
              <a:rPr lang="uk-UA" sz="3300" dirty="0" smtClean="0">
                <a:solidFill>
                  <a:schemeClr val="tx1"/>
                </a:solidFill>
              </a:rPr>
              <a:t>відповідного замовника </a:t>
            </a:r>
            <a:r>
              <a:rPr lang="uk-UA" sz="3300" dirty="0">
                <a:solidFill>
                  <a:schemeClr val="tx1"/>
                </a:solidFill>
              </a:rPr>
              <a:t>(до 50% місць за рахунок місцевого бюджету)</a:t>
            </a: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479454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10604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спеціальні умови участі на здобуття бюджетних місць - 2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484784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Переведення на вакантні місця державного / регіонального замовлення: </a:t>
            </a:r>
            <a:r>
              <a:rPr lang="uk-UA" sz="3300" dirty="0">
                <a:solidFill>
                  <a:schemeClr val="tx1"/>
                </a:solidFill>
              </a:rPr>
              <a:t>діти загиблих, особи з інвалідністю І, ІІ груп та діти з інвалідністю віком до 18 років, інваліди-чорнобильці, шахтарі та діти </a:t>
            </a:r>
            <a:r>
              <a:rPr lang="uk-UA" sz="3300" dirty="0" smtClean="0">
                <a:solidFill>
                  <a:schemeClr val="tx1"/>
                </a:solidFill>
              </a:rPr>
              <a:t>шахтарів (уточнення в Умовах)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Переведення </a:t>
            </a:r>
            <a:r>
              <a:rPr lang="uk-UA" sz="3300" b="1" dirty="0">
                <a:solidFill>
                  <a:schemeClr val="tx1"/>
                </a:solidFill>
              </a:rPr>
              <a:t>на пільгові кредити: </a:t>
            </a:r>
            <a:r>
              <a:rPr lang="uk-UA" sz="3300" dirty="0">
                <a:solidFill>
                  <a:schemeClr val="tx1"/>
                </a:solidFill>
              </a:rPr>
              <a:t>внутрішньо переміщені </a:t>
            </a:r>
            <a:r>
              <a:rPr lang="uk-UA" sz="3300" dirty="0" smtClean="0">
                <a:solidFill>
                  <a:schemeClr val="tx1"/>
                </a:solidFill>
              </a:rPr>
              <a:t>особи</a:t>
            </a: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189807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параметри (ПЗСО)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Кількість заяв: </a:t>
            </a:r>
            <a:r>
              <a:rPr lang="uk-UA" sz="3300" dirty="0" smtClean="0">
                <a:solidFill>
                  <a:schemeClr val="tx1"/>
                </a:solidFill>
              </a:rPr>
              <a:t>до 9 </a:t>
            </a:r>
            <a:r>
              <a:rPr lang="uk-UA" sz="3300" dirty="0">
                <a:solidFill>
                  <a:schemeClr val="tx1"/>
                </a:solidFill>
              </a:rPr>
              <a:t>заяв на місця державного та регіонального замовлення </a:t>
            </a:r>
            <a:r>
              <a:rPr lang="uk-UA" sz="3300" dirty="0" smtClean="0">
                <a:solidFill>
                  <a:schemeClr val="tx1"/>
                </a:solidFill>
              </a:rPr>
              <a:t>на бюджет </a:t>
            </a:r>
            <a:r>
              <a:rPr lang="uk-UA" sz="3300" dirty="0">
                <a:solidFill>
                  <a:schemeClr val="tx1"/>
                </a:solidFill>
              </a:rPr>
              <a:t>не більше ніж з </a:t>
            </a:r>
            <a:r>
              <a:rPr lang="uk-UA" sz="3300" dirty="0" smtClean="0">
                <a:solidFill>
                  <a:schemeClr val="tx1"/>
                </a:solidFill>
              </a:rPr>
              <a:t>4 спеціальностей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Конкурсні предмети: </a:t>
            </a:r>
            <a:r>
              <a:rPr lang="uk-UA" sz="3300" dirty="0" smtClean="0">
                <a:solidFill>
                  <a:schemeClr val="tx1"/>
                </a:solidFill>
              </a:rPr>
              <a:t>українська мова </a:t>
            </a:r>
            <a:r>
              <a:rPr lang="uk-UA" sz="3300" dirty="0">
                <a:solidFill>
                  <a:schemeClr val="tx1"/>
                </a:solidFill>
              </a:rPr>
              <a:t>та </a:t>
            </a:r>
            <a:r>
              <a:rPr lang="uk-UA" sz="3300" dirty="0" smtClean="0">
                <a:solidFill>
                  <a:schemeClr val="tx1"/>
                </a:solidFill>
              </a:rPr>
              <a:t>література </a:t>
            </a:r>
            <a:r>
              <a:rPr lang="uk-UA" sz="3300" dirty="0">
                <a:solidFill>
                  <a:schemeClr val="tx1"/>
                </a:solidFill>
              </a:rPr>
              <a:t>(перший предмет), </a:t>
            </a:r>
            <a:r>
              <a:rPr lang="uk-UA" sz="3300" dirty="0" smtClean="0">
                <a:solidFill>
                  <a:schemeClr val="tx1"/>
                </a:solidFill>
              </a:rPr>
              <a:t>математика, історія </a:t>
            </a:r>
            <a:r>
              <a:rPr lang="uk-UA" sz="3300" dirty="0">
                <a:solidFill>
                  <a:schemeClr val="tx1"/>
                </a:solidFill>
              </a:rPr>
              <a:t>України або </a:t>
            </a:r>
            <a:r>
              <a:rPr lang="uk-UA" sz="3300" dirty="0" smtClean="0">
                <a:solidFill>
                  <a:schemeClr val="tx1"/>
                </a:solidFill>
              </a:rPr>
              <a:t>біологія </a:t>
            </a:r>
            <a:r>
              <a:rPr lang="uk-UA" sz="3300" dirty="0">
                <a:solidFill>
                  <a:schemeClr val="tx1"/>
                </a:solidFill>
              </a:rPr>
              <a:t>за вибором </a:t>
            </a:r>
            <a:r>
              <a:rPr lang="uk-UA" sz="3300" dirty="0" smtClean="0">
                <a:solidFill>
                  <a:schemeClr val="tx1"/>
                </a:solidFill>
              </a:rPr>
              <a:t>ВНЗ </a:t>
            </a:r>
            <a:r>
              <a:rPr lang="uk-UA" sz="3300" dirty="0">
                <a:solidFill>
                  <a:schemeClr val="tx1"/>
                </a:solidFill>
              </a:rPr>
              <a:t>(другий предмет), </a:t>
            </a:r>
            <a:r>
              <a:rPr lang="uk-UA" sz="3300" dirty="0" smtClean="0">
                <a:solidFill>
                  <a:schemeClr val="tx1"/>
                </a:solidFill>
              </a:rPr>
              <a:t>загальноосвітній предмет, </a:t>
            </a:r>
            <a:r>
              <a:rPr lang="uk-UA" sz="3300" dirty="0">
                <a:solidFill>
                  <a:schemeClr val="tx1"/>
                </a:solidFill>
              </a:rPr>
              <a:t>з якого проводиться </a:t>
            </a:r>
            <a:r>
              <a:rPr lang="uk-UA" sz="3300" dirty="0" smtClean="0">
                <a:solidFill>
                  <a:schemeClr val="tx1"/>
                </a:solidFill>
              </a:rPr>
              <a:t>ЗНО (ВНЗ </a:t>
            </a:r>
            <a:r>
              <a:rPr lang="uk-UA" sz="3300" dirty="0">
                <a:solidFill>
                  <a:schemeClr val="tx1"/>
                </a:solidFill>
              </a:rPr>
              <a:t>може передбачити право вступника на вибір з двох предметів), або </a:t>
            </a:r>
            <a:r>
              <a:rPr lang="uk-UA" sz="3300" dirty="0" smtClean="0">
                <a:solidFill>
                  <a:schemeClr val="tx1"/>
                </a:solidFill>
              </a:rPr>
              <a:t>творчий конкурс </a:t>
            </a:r>
            <a:r>
              <a:rPr lang="uk-UA" sz="3300" dirty="0">
                <a:solidFill>
                  <a:schemeClr val="tx1"/>
                </a:solidFill>
              </a:rPr>
              <a:t>(третій предмет)</a:t>
            </a: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515605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9672" y="600966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latin typeface="+mj-lt"/>
                <a:ea typeface="+mj-ea"/>
                <a:cs typeface="+mj-cs"/>
              </a:rPr>
              <a:t>ВСТУП 2016: сильні сторони</a:t>
            </a:r>
            <a:endParaRPr lang="ru-RU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/>
              <a:t>Виконання Законів: </a:t>
            </a:r>
            <a:r>
              <a:rPr lang="uk-UA" sz="3200" dirty="0" smtClean="0"/>
              <a:t>адресність держзамовлення, конкуренція ВНЗ  (широкий конкурс), квоти та місця для пільговиків, підхід по Донбасу і Криму</a:t>
            </a:r>
            <a:endParaRPr lang="uk-UA" sz="32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/>
              <a:t>Баланс </a:t>
            </a:r>
            <a:r>
              <a:rPr lang="uk-UA" sz="3200" b="1" dirty="0" smtClean="0"/>
              <a:t>інтересів</a:t>
            </a:r>
            <a:r>
              <a:rPr lang="uk-UA" sz="3200" dirty="0" smtClean="0"/>
              <a:t>: </a:t>
            </a:r>
            <a:r>
              <a:rPr lang="uk-UA" sz="3200" dirty="0"/>
              <a:t>Законом встановлені правила, Урядом сформовано державне замовлення, ВНЗ  </a:t>
            </a:r>
            <a:r>
              <a:rPr lang="uk-UA" sz="3200" dirty="0" smtClean="0"/>
              <a:t>сформували </a:t>
            </a:r>
            <a:r>
              <a:rPr lang="uk-UA" sz="3200" dirty="0"/>
              <a:t>освітні програми і спеціалізації, визначили конкурсні предмети та </a:t>
            </a:r>
            <a:r>
              <a:rPr lang="uk-UA" sz="3200" dirty="0" smtClean="0"/>
              <a:t>коефіцієнти, </a:t>
            </a:r>
            <a:r>
              <a:rPr lang="uk-UA" sz="3200" dirty="0"/>
              <a:t>вступники подали заяви та встановили їх </a:t>
            </a:r>
            <a:r>
              <a:rPr lang="uk-UA" sz="3200" dirty="0" smtClean="0"/>
              <a:t>пріоритети</a:t>
            </a:r>
            <a:endParaRPr lang="uk-UA" sz="32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33315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19986" y="283925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переведення на вакантні місця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836712"/>
            <a:ext cx="8640960" cy="5760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Діти загиблих: </a:t>
            </a:r>
            <a:r>
              <a:rPr lang="uk-UA" sz="3300" dirty="0" smtClean="0">
                <a:solidFill>
                  <a:schemeClr val="tx1"/>
                </a:solidFill>
              </a:rPr>
              <a:t>незалежно від балів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Особи, які мають право, але не вступили за співбесідою, квотою-1, </a:t>
            </a:r>
            <a:r>
              <a:rPr lang="uk-UA" sz="3300" b="1" dirty="0">
                <a:solidFill>
                  <a:schemeClr val="tx1"/>
                </a:solidFill>
              </a:rPr>
              <a:t>особи з інвалідністю І, ІІ груп та діти з інвалідністю віком до 18 років, інваліди-чорнобильці, шахтарі та діти шахтарів (уточнення в Умовах</a:t>
            </a:r>
            <a:r>
              <a:rPr lang="uk-UA" sz="3300" b="1" dirty="0" smtClean="0">
                <a:solidFill>
                  <a:schemeClr val="tx1"/>
                </a:solidFill>
              </a:rPr>
              <a:t>): </a:t>
            </a:r>
            <a:r>
              <a:rPr lang="uk-UA" sz="3300" dirty="0" smtClean="0">
                <a:solidFill>
                  <a:schemeClr val="tx1"/>
                </a:solidFill>
              </a:rPr>
              <a:t>мінус 10 від прохідного бала (мінус 20 за додатком 4)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Мешканці тимчасово окупованих територій та ВПО</a:t>
            </a:r>
            <a:r>
              <a:rPr lang="uk-UA" sz="3300" dirty="0" smtClean="0">
                <a:solidFill>
                  <a:schemeClr val="tx1"/>
                </a:solidFill>
              </a:rPr>
              <a:t>: </a:t>
            </a:r>
            <a:r>
              <a:rPr lang="uk-UA" sz="3300" dirty="0">
                <a:solidFill>
                  <a:schemeClr val="tx1"/>
                </a:solidFill>
              </a:rPr>
              <a:t>мінус </a:t>
            </a:r>
            <a:r>
              <a:rPr lang="uk-UA" sz="3300" dirty="0" smtClean="0">
                <a:solidFill>
                  <a:schemeClr val="tx1"/>
                </a:solidFill>
              </a:rPr>
              <a:t>10 </a:t>
            </a:r>
            <a:r>
              <a:rPr lang="uk-UA" sz="3300" dirty="0">
                <a:solidFill>
                  <a:schemeClr val="tx1"/>
                </a:solidFill>
              </a:rPr>
              <a:t>за </a:t>
            </a:r>
            <a:r>
              <a:rPr lang="uk-UA" sz="3300" dirty="0" smtClean="0">
                <a:solidFill>
                  <a:schemeClr val="tx1"/>
                </a:solidFill>
              </a:rPr>
              <a:t>додатком 4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Діти УБД </a:t>
            </a:r>
            <a:r>
              <a:rPr lang="uk-UA" sz="3300" dirty="0" smtClean="0">
                <a:solidFill>
                  <a:schemeClr val="tx1"/>
                </a:solidFill>
              </a:rPr>
              <a:t>– державна цільова підтримка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Черговики за рейтингом </a:t>
            </a:r>
            <a:r>
              <a:rPr lang="uk-UA" sz="3300" dirty="0" smtClean="0">
                <a:solidFill>
                  <a:schemeClr val="tx1"/>
                </a:solidFill>
              </a:rPr>
              <a:t>– тільки додаток 4</a:t>
            </a: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016462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01000" cy="576064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uk-UA" sz="2800" b="1" dirty="0" smtClean="0"/>
              <a:t>Строки вступної кампанії для вступників на основі </a:t>
            </a:r>
            <a:r>
              <a:rPr lang="uk-UA" sz="2800" b="1" dirty="0"/>
              <a:t>ПЗСО</a:t>
            </a:r>
            <a:endParaRPr lang="uk-UA" sz="2800" b="1" dirty="0">
              <a:ea typeface="Calibri"/>
              <a:cs typeface="Times New Roman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graphicFrame>
        <p:nvGraphicFramePr>
          <p:cNvPr id="6" name="Місце для вмісту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73095"/>
              </p:ext>
            </p:extLst>
          </p:nvPr>
        </p:nvGraphicFramePr>
        <p:xfrm>
          <a:off x="395536" y="692696"/>
          <a:ext cx="8568953" cy="574852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54125"/>
                <a:gridCol w="1153817"/>
                <a:gridCol w="1117690"/>
                <a:gridCol w="954888"/>
                <a:gridCol w="1084327"/>
                <a:gridCol w="992858"/>
                <a:gridCol w="992858"/>
                <a:gridCol w="818390"/>
              </a:tblGrid>
              <a:tr h="9639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Категорія вступників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Реєстрація електронних кабінетів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Прийом документів </a:t>
                      </a: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Вступні випробування (крім ЗНО)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Оприлюднення рейтингового списку, не пізніше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Виконання вимог зарахування на бюджет, не пізніше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Зарахування на бюджет, не пізніше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Зарахування на контракт, не пізніше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</a:tr>
              <a:tr h="593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rgbClr val="FF0000"/>
                          </a:solidFill>
                          <a:effectLst/>
                        </a:rPr>
                        <a:t>Денна форма навчання, вступ за </a:t>
                      </a:r>
                      <a:r>
                        <a:rPr lang="uk-UA" sz="1100" dirty="0" smtClean="0">
                          <a:solidFill>
                            <a:srgbClr val="FF0000"/>
                          </a:solidFill>
                          <a:effectLst/>
                        </a:rPr>
                        <a:t>сертифікатами ЗНО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від 29 червня до 18.00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25 липня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від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12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липня до 18.00 </a:t>
                      </a:r>
                      <a:endParaRPr lang="uk-UA" sz="12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26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липня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(в електронній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формі)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–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FF0000"/>
                          </a:solidFill>
                          <a:effectLst/>
                        </a:rPr>
                        <a:t>12.00 01 серпня з автоматичним розподілом </a:t>
                      </a:r>
                      <a:r>
                        <a:rPr lang="uk-UA" sz="11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бюдж</a:t>
                      </a: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. місць</a:t>
                      </a:r>
                      <a:endParaRPr lang="uk-UA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12.00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05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серпня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12.00 </a:t>
                      </a:r>
                      <a:endParaRPr lang="uk-UA" sz="12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07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серпня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вересня</a:t>
                      </a:r>
                      <a:endParaRPr lang="uk-UA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426" marR="23426" marT="0" marB="0"/>
                </a:tc>
              </a:tr>
              <a:tr h="593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rgbClr val="FF0000"/>
                          </a:solidFill>
                          <a:effectLst/>
                        </a:rPr>
                        <a:t>Денна форма навчання, творчі конкурси </a:t>
                      </a:r>
                      <a:r>
                        <a:rPr lang="uk-UA" sz="1100" dirty="0" smtClean="0">
                          <a:solidFill>
                            <a:srgbClr val="FF0000"/>
                          </a:solidFill>
                          <a:effectLst/>
                        </a:rPr>
                        <a:t>невійськові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від 29 червня до 18.00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25 липня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від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12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липня до 18.00 </a:t>
                      </a:r>
                      <a:endParaRPr lang="uk-UA" sz="12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20 липня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(в електронній формі)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від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17 липня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до </a:t>
                      </a: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26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липня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FF0000"/>
                          </a:solidFill>
                          <a:effectLst/>
                        </a:rPr>
                        <a:t>12.00 01 серпня з автоматичним розподілом </a:t>
                      </a:r>
                      <a:r>
                        <a:rPr lang="uk-UA" sz="11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бюдж</a:t>
                      </a:r>
                      <a:r>
                        <a:rPr lang="uk-UA" sz="1100" b="1" dirty="0" smtClean="0">
                          <a:solidFill>
                            <a:srgbClr val="FF0000"/>
                          </a:solidFill>
                          <a:effectLst/>
                        </a:rPr>
                        <a:t>. місць.</a:t>
                      </a:r>
                      <a:endParaRPr lang="uk-UA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12.00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05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серпня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12.00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 07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</a:rPr>
                        <a:t>серпня</a:t>
                      </a:r>
                      <a:endParaRPr lang="uk-UA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вересня</a:t>
                      </a:r>
                      <a:endParaRPr lang="uk-UA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426" marR="23426" marT="0" marB="0"/>
                </a:tc>
              </a:tr>
              <a:tr h="30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Денна форма навчання, вступні іспити, квоти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від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12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 до 18.00 20 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від 21 липня до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26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12.00 01 серпня з автоматичним розподілом </a:t>
                      </a:r>
                      <a:r>
                        <a:rPr lang="uk-UA" sz="11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бюдж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. місць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12.00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05 серпня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12.00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07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серпня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30 вересня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</a:tr>
              <a:tr h="30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Денна форма навчання, співбесіда</a:t>
                      </a: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від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12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 до 18.00 20 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від 21 липня до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23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12.00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24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18.00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25 </a:t>
                      </a: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12.00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26 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30 вересня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</a:tr>
              <a:tr h="30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</a:rPr>
                        <a:t>Денна форма навчання, творчі конкурси, військові</a:t>
                      </a:r>
                      <a:endParaRPr lang="uk-UA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uk-UA" sz="10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chemeClr val="tx1"/>
                          </a:solidFill>
                          <a:effectLst/>
                        </a:rPr>
                        <a:t>Правила </a:t>
                      </a: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прийому до ВНЗ. Виключення зарахованих на інші місця державного замовлення не пізніше 23 липня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</a:tr>
              <a:tr h="30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Заочна</a:t>
                      </a:r>
                      <a:r>
                        <a:rPr lang="uk-UA" sz="10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форма навчання, бюджетні місця</a:t>
                      </a:r>
                      <a:endParaRPr lang="uk-UA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від 29 червня до 18.00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25 липня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(якщо мають</a:t>
                      </a:r>
                      <a:r>
                        <a:rPr lang="uk-UA" sz="9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право на подачу документів в електронній формі)</a:t>
                      </a:r>
                      <a:endParaRPr lang="uk-UA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Дивись для денної форми навчання</a:t>
                      </a: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26" marR="234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65825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Нюанси - 1 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Правила прийому до 15.12, бюджетні пропозиції в ЄДЕБО – до 31.12, інші – 1.06</a:t>
            </a: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Приймаються сертифікати ЗНО 2016 та 2017</a:t>
            </a: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Молодші спеціалісти можуть вступати на бюджет за своєю спеціальністю, спорідненою в межах галузі або спеціальності з додатку 4, магістратура медичного та фармацевтичного спрямування а основі МС – тільки контракт</a:t>
            </a: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Паралельна освіта в будь-якому ВНЗ</a:t>
            </a: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Дві денні форми можливі, але не бюджет</a:t>
            </a: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071596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Нюанси - 2 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Магістратура понад 1,5 роки за погодженням з державним (регіональним) замовником</a:t>
            </a:r>
          </a:p>
          <a:p>
            <a:pPr algn="l"/>
            <a:r>
              <a:rPr lang="uk-UA" sz="3300" dirty="0">
                <a:solidFill>
                  <a:schemeClr val="tx1"/>
                </a:solidFill>
              </a:rPr>
              <a:t>Вступ на магістратуру 081 Право на підставі єдиного фахового вступного випробування з використанням організаційно-технологічних процесів здійснення ЗНО </a:t>
            </a:r>
            <a:endParaRPr lang="uk-UA" sz="3300" dirty="0" smtClean="0">
              <a:solidFill>
                <a:schemeClr val="tx1"/>
              </a:solidFill>
            </a:endParaRP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Сертифікат В1 – для магістратури, В2 для аспірантури – максимальна оцінка іспиту з іноземної мови</a:t>
            </a:r>
          </a:p>
          <a:p>
            <a:pPr algn="l"/>
            <a:r>
              <a:rPr lang="uk-UA" sz="3300" dirty="0" smtClean="0">
                <a:solidFill>
                  <a:schemeClr val="tx1"/>
                </a:solidFill>
              </a:rPr>
              <a:t>Документи духовних ВНЗ для вступу визнають вчені ради ВНЗ</a:t>
            </a:r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9674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</a:t>
            </a:r>
            <a:r>
              <a:rPr lang="uk-UA" b="1" dirty="0" smtClean="0"/>
              <a:t>доопрацювання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Необхідно врахувати новації законодавства: </a:t>
            </a:r>
            <a:r>
              <a:rPr lang="uk-UA" sz="3300" dirty="0" smtClean="0">
                <a:solidFill>
                  <a:schemeClr val="tx1"/>
                </a:solidFill>
              </a:rPr>
              <a:t>Закон про переміщені ВНЗ, зміни в Законі щодо працевлаштування випускників, Порядок та Умови надання державної цільової підтримки (до Закону № 425) – наразі частково враховані, зміни в Переліку спеціальностей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Помилки: </a:t>
            </a:r>
            <a:r>
              <a:rPr lang="uk-UA" sz="3300" dirty="0" smtClean="0">
                <a:solidFill>
                  <a:schemeClr val="tx1"/>
                </a:solidFill>
              </a:rPr>
              <a:t>будемо дуже вдячні за допомогу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Плани: </a:t>
            </a:r>
            <a:r>
              <a:rPr lang="uk-UA" sz="3300" dirty="0" smtClean="0">
                <a:solidFill>
                  <a:schemeClr val="tx1"/>
                </a:solidFill>
              </a:rPr>
              <a:t>підготувати проект Змін для широкого обговорення не пізніше 15.02.17, затвердити – у березні, другий тур нарад – у квітні</a:t>
            </a: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48265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увагу! Готовий відповісти на Ваші запитання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35567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4280" y="467090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latin typeface="+mj-lt"/>
                <a:ea typeface="+mj-ea"/>
                <a:cs typeface="+mj-cs"/>
              </a:rPr>
              <a:t>ВСТУП 2016: сильні сторони</a:t>
            </a:r>
            <a:endParaRPr lang="ru-RU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Ефективні рішення: </a:t>
            </a:r>
            <a:r>
              <a:rPr lang="uk-UA" sz="3200" dirty="0"/>
              <a:t>підтримка силовиків</a:t>
            </a:r>
            <a:r>
              <a:rPr lang="uk-UA" sz="3200" dirty="0" smtClean="0"/>
              <a:t>, розподіл місць за конкурсним відбором (100% рекомендацій на </a:t>
            </a:r>
            <a:r>
              <a:rPr lang="en-US" sz="3200" dirty="0" smtClean="0"/>
              <a:t>STEM</a:t>
            </a:r>
            <a:r>
              <a:rPr lang="uk-UA" sz="3200" dirty="0" smtClean="0"/>
              <a:t> спеціальності</a:t>
            </a:r>
            <a:r>
              <a:rPr lang="en-US" sz="3200" dirty="0" smtClean="0"/>
              <a:t>)</a:t>
            </a:r>
            <a:r>
              <a:rPr lang="uk-UA" sz="3200" dirty="0" smtClean="0"/>
              <a:t>, невикористані місця пільговикам , відкритий алгоритм з критеріями перевірки, усунення черг, нові пріоритети педагогічної освіти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Нові інструменти мотивації якості: </a:t>
            </a:r>
            <a:r>
              <a:rPr lang="uk-UA" sz="3200" dirty="0"/>
              <a:t>вище бали ЗНО – більше </a:t>
            </a:r>
            <a:r>
              <a:rPr lang="uk-UA" sz="3200" dirty="0" smtClean="0"/>
              <a:t>бюджетників, загальний прохідний бал, нове </a:t>
            </a:r>
            <a:r>
              <a:rPr lang="uk-UA" sz="3200" dirty="0"/>
              <a:t>поняття </a:t>
            </a:r>
            <a:r>
              <a:rPr lang="uk-UA" sz="3200" dirty="0" smtClean="0"/>
              <a:t>лідерства</a:t>
            </a:r>
            <a:endParaRPr lang="uk-UA" sz="3200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46418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0012" y="555346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latin typeface="+mj-lt"/>
                <a:ea typeface="+mj-ea"/>
                <a:cs typeface="+mj-cs"/>
              </a:rPr>
              <a:t>ВСТУП 2016: слабкі сторони</a:t>
            </a:r>
            <a:endParaRPr lang="ru-RU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824" y="1268760"/>
            <a:ext cx="80296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Великий обсяг змін на одну кампанію:</a:t>
            </a:r>
            <a:r>
              <a:rPr lang="uk-UA" sz="3000" dirty="0" smtClean="0"/>
              <a:t> їх було потрібно колись зробити, Умови прийому ускладнені 8 роками редагування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По закону, але неправильно: </a:t>
            </a:r>
            <a:r>
              <a:rPr lang="uk-UA" sz="3000" dirty="0" smtClean="0"/>
              <a:t>мистецькі виші, коефіцієнти за особливі успіхи, унікальні ситуації (подвійні стандарти реагування)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Недостатнє нормативне забезпечення: </a:t>
            </a:r>
            <a:r>
              <a:rPr lang="uk-UA" sz="3000" dirty="0" smtClean="0"/>
              <a:t>не було порядку державної цільової підтримки</a:t>
            </a:r>
            <a:endParaRPr lang="uk-UA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uk-UA" sz="3000" b="1" dirty="0" smtClean="0"/>
              <a:t>Технічна недосконалість: </a:t>
            </a:r>
            <a:r>
              <a:rPr lang="uk-UA" sz="3000" dirty="0" smtClean="0"/>
              <a:t>Електронний вступ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000" b="1" dirty="0" smtClean="0"/>
              <a:t>Візуалізація </a:t>
            </a:r>
            <a:r>
              <a:rPr lang="uk-UA" sz="3000" b="1" dirty="0"/>
              <a:t>та комунікація: </a:t>
            </a:r>
            <a:r>
              <a:rPr lang="uk-UA" sz="3000" dirty="0"/>
              <a:t>інформація в незручному вигляді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364578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790149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latin typeface="+mj-lt"/>
                <a:ea typeface="+mj-ea"/>
                <a:cs typeface="+mj-cs"/>
              </a:rPr>
              <a:t>ВСТУП 2016: ідеологічний злам</a:t>
            </a:r>
            <a:endParaRPr lang="ru-RU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4824" y="1844824"/>
            <a:ext cx="80296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/>
              <a:t>Новий пріоритет - </a:t>
            </a:r>
            <a:r>
              <a:rPr lang="uk-UA" sz="3200" dirty="0"/>
              <a:t>державне замовлення </a:t>
            </a:r>
            <a:r>
              <a:rPr lang="uk-UA" sz="3200" dirty="0" smtClean="0"/>
              <a:t>до ВНЗ </a:t>
            </a:r>
            <a:r>
              <a:rPr lang="uk-UA" sz="3200" dirty="0"/>
              <a:t>приносить вступник, який виборов його в конкурсному </a:t>
            </a:r>
            <a:r>
              <a:rPr lang="uk-UA" sz="3200" dirty="0" smtClean="0"/>
              <a:t>відборі</a:t>
            </a:r>
          </a:p>
          <a:p>
            <a:endParaRPr lang="uk-UA" sz="32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uk-UA" sz="3200" b="1" dirty="0" smtClean="0">
                <a:solidFill>
                  <a:srgbClr val="FF0000"/>
                </a:solidFill>
              </a:rPr>
              <a:t>Старий пріоритет -</a:t>
            </a:r>
            <a:r>
              <a:rPr lang="uk-UA" sz="3200" dirty="0" smtClean="0">
                <a:solidFill>
                  <a:srgbClr val="FF0000"/>
                </a:solidFill>
              </a:rPr>
              <a:t> державне замовлення забезпечує утримання та збереження усталених науково-педагогічних колективів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066388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постановка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Закон: </a:t>
            </a:r>
            <a:r>
              <a:rPr lang="uk-UA" sz="3300" dirty="0" smtClean="0">
                <a:solidFill>
                  <a:schemeClr val="tx1"/>
                </a:solidFill>
              </a:rPr>
              <a:t>забезпечити організоване проведення вступної кампанії відповідно до законодавства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Контингент: </a:t>
            </a:r>
            <a:r>
              <a:rPr lang="uk-UA" sz="3300" dirty="0" smtClean="0">
                <a:solidFill>
                  <a:schemeClr val="tx1"/>
                </a:solidFill>
              </a:rPr>
              <a:t>забезпечення рівності та прав громадян, якості вищої освіти та розвитку вищої школи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Поступ: </a:t>
            </a:r>
            <a:r>
              <a:rPr lang="uk-UA" sz="3300" dirty="0" smtClean="0">
                <a:solidFill>
                  <a:schemeClr val="tx1"/>
                </a:solidFill>
              </a:rPr>
              <a:t>закріпити позитивні новації 2015-2016 років та продовжити реформи</a:t>
            </a:r>
          </a:p>
          <a:p>
            <a:pPr algn="l"/>
            <a:r>
              <a:rPr lang="uk-UA" sz="3300" b="1" dirty="0" err="1" smtClean="0">
                <a:solidFill>
                  <a:schemeClr val="tx1"/>
                </a:solidFill>
              </a:rPr>
              <a:t>Тюнінг</a:t>
            </a:r>
            <a:r>
              <a:rPr lang="uk-UA" sz="3300" b="1" dirty="0" smtClean="0">
                <a:solidFill>
                  <a:schemeClr val="tx1"/>
                </a:solidFill>
              </a:rPr>
              <a:t>: </a:t>
            </a:r>
            <a:r>
              <a:rPr lang="uk-UA" sz="3300" dirty="0" smtClean="0">
                <a:solidFill>
                  <a:schemeClr val="tx1"/>
                </a:solidFill>
              </a:rPr>
              <a:t>вдосконалити вступну кампанію з урахуванням накопиченого досвіду, уникнути повторення помилок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8452596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розроблення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Проект: </a:t>
            </a:r>
            <a:r>
              <a:rPr lang="uk-UA" sz="3300" dirty="0" smtClean="0">
                <a:solidFill>
                  <a:schemeClr val="tx1"/>
                </a:solidFill>
              </a:rPr>
              <a:t>первісний проект Умов було надано експертам 28.08.2016 і винесений на громадське обговорення після наради в Спілці ректорів 2.09.2016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Обговорення: </a:t>
            </a:r>
            <a:r>
              <a:rPr lang="uk-UA" sz="3300" dirty="0" smtClean="0">
                <a:solidFill>
                  <a:schemeClr val="tx1"/>
                </a:solidFill>
              </a:rPr>
              <a:t>широке обговорення, робоча група за участю Спілки ректорів та громадськості, два тури відпрацювання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Своєчасність: </a:t>
            </a:r>
            <a:r>
              <a:rPr lang="uk-UA" sz="3300" dirty="0" smtClean="0">
                <a:solidFill>
                  <a:schemeClr val="tx1"/>
                </a:solidFill>
              </a:rPr>
              <a:t>наказ МОН від 13.10.2016 №1236 (виставлені на сайті), зареєстровані в Мінюсті 23.11.2016 №1515/29645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023313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ключові особливості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Молодший спеціаліст: </a:t>
            </a:r>
            <a:r>
              <a:rPr lang="uk-UA" sz="3300" dirty="0" smtClean="0">
                <a:solidFill>
                  <a:schemeClr val="tx1"/>
                </a:solidFill>
              </a:rPr>
              <a:t>Умови прийому визначаються окремим документом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Спеціаліст і молодший бакалавр: </a:t>
            </a:r>
            <a:r>
              <a:rPr lang="uk-UA" sz="3300" dirty="0" smtClean="0">
                <a:solidFill>
                  <a:schemeClr val="tx1"/>
                </a:solidFill>
              </a:rPr>
              <a:t>перший вже, другий ще не набирається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Довузівська підготовка: </a:t>
            </a:r>
            <a:r>
              <a:rPr lang="uk-UA" sz="3300" dirty="0" smtClean="0">
                <a:solidFill>
                  <a:schemeClr val="tx1"/>
                </a:solidFill>
              </a:rPr>
              <a:t>Олімпіади ВНЗ -  ключ для відновлення довузівської підготовки, Положення буде затверджено окремо (січень)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Алгоритм: </a:t>
            </a:r>
            <a:r>
              <a:rPr lang="uk-UA" sz="3300" dirty="0" smtClean="0">
                <a:solidFill>
                  <a:schemeClr val="tx1"/>
                </a:solidFill>
              </a:rPr>
              <a:t>алгоритм адресного розміщення відкритий і внесений до Умов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Новий текст: </a:t>
            </a:r>
            <a:r>
              <a:rPr lang="uk-UA" sz="3300" dirty="0" smtClean="0">
                <a:solidFill>
                  <a:schemeClr val="tx1"/>
                </a:solidFill>
              </a:rPr>
              <a:t>14 розділів (було 20), 5 додатків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058268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082375" y="3386055"/>
            <a:ext cx="6858001" cy="720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55282" y="3392995"/>
            <a:ext cx="6858001" cy="720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5" y="109113"/>
            <a:ext cx="461429" cy="4918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24" y="148058"/>
            <a:ext cx="829456" cy="348280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73395" y="496338"/>
            <a:ext cx="8347077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/>
              <a:t>УМОВИ 2017: конкурсна пропозиція</a:t>
            </a:r>
            <a:endParaRPr lang="uk-UA" b="1" dirty="0"/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503040" y="1068242"/>
            <a:ext cx="8640960" cy="55446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Конкурсна пропозиція: </a:t>
            </a:r>
            <a:r>
              <a:rPr lang="uk-UA" sz="3300" dirty="0" smtClean="0">
                <a:solidFill>
                  <a:schemeClr val="tx1"/>
                </a:solidFill>
              </a:rPr>
              <a:t>місце навчання, рівень, спеціальність </a:t>
            </a:r>
            <a:r>
              <a:rPr lang="uk-UA" sz="2400" dirty="0" smtClean="0">
                <a:solidFill>
                  <a:schemeClr val="tx1"/>
                </a:solidFill>
              </a:rPr>
              <a:t>(одна </a:t>
            </a:r>
            <a:r>
              <a:rPr lang="uk-UA" sz="2400" dirty="0">
                <a:solidFill>
                  <a:schemeClr val="tx1"/>
                </a:solidFill>
              </a:rPr>
              <a:t>або декілька спеціалізацій, освітніх програм, нозологій, мов, </a:t>
            </a:r>
            <a:r>
              <a:rPr lang="uk-UA" sz="2400" dirty="0" smtClean="0">
                <a:solidFill>
                  <a:schemeClr val="tx1"/>
                </a:solidFill>
              </a:rPr>
              <a:t>музичних інструментів </a:t>
            </a:r>
            <a:r>
              <a:rPr lang="uk-UA" sz="2400" dirty="0">
                <a:solidFill>
                  <a:schemeClr val="tx1"/>
                </a:solidFill>
              </a:rPr>
              <a:t>тощо в межах спеціальності)</a:t>
            </a:r>
            <a:r>
              <a:rPr lang="uk-UA" sz="3300" dirty="0">
                <a:solidFill>
                  <a:schemeClr val="tx1"/>
                </a:solidFill>
              </a:rPr>
              <a:t>, </a:t>
            </a:r>
            <a:r>
              <a:rPr lang="uk-UA" sz="3300" dirty="0" smtClean="0">
                <a:solidFill>
                  <a:schemeClr val="tx1"/>
                </a:solidFill>
              </a:rPr>
              <a:t>форма </a:t>
            </a:r>
            <a:r>
              <a:rPr lang="uk-UA" sz="3300" dirty="0">
                <a:solidFill>
                  <a:schemeClr val="tx1"/>
                </a:solidFill>
              </a:rPr>
              <a:t>навчання, курс, строк навчання, </a:t>
            </a:r>
            <a:r>
              <a:rPr lang="uk-UA" sz="3300" dirty="0" smtClean="0">
                <a:solidFill>
                  <a:schemeClr val="tx1"/>
                </a:solidFill>
              </a:rPr>
              <a:t>основа для здобуття освіти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Відкрита</a:t>
            </a:r>
            <a:r>
              <a:rPr lang="uk-UA" sz="3300" dirty="0" smtClean="0">
                <a:solidFill>
                  <a:schemeClr val="tx1"/>
                </a:solidFill>
              </a:rPr>
              <a:t>: максимальний та мінімальний обсяг державного замовлення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Закрита</a:t>
            </a:r>
            <a:r>
              <a:rPr lang="uk-UA" sz="3300" dirty="0" smtClean="0">
                <a:solidFill>
                  <a:schemeClr val="tx1"/>
                </a:solidFill>
              </a:rPr>
              <a:t>: </a:t>
            </a:r>
            <a:r>
              <a:rPr lang="uk-UA" sz="3300" dirty="0">
                <a:solidFill>
                  <a:schemeClr val="tx1"/>
                </a:solidFill>
              </a:rPr>
              <a:t>загальний </a:t>
            </a:r>
            <a:r>
              <a:rPr lang="uk-UA" sz="3300" dirty="0" smtClean="0">
                <a:solidFill>
                  <a:schemeClr val="tx1"/>
                </a:solidFill>
              </a:rPr>
              <a:t>(фіксований) обсяг </a:t>
            </a:r>
            <a:r>
              <a:rPr lang="uk-UA" sz="3300" dirty="0">
                <a:solidFill>
                  <a:schemeClr val="tx1"/>
                </a:solidFill>
              </a:rPr>
              <a:t>державного або регіонального </a:t>
            </a:r>
            <a:r>
              <a:rPr lang="uk-UA" sz="3300" dirty="0" smtClean="0">
                <a:solidFill>
                  <a:schemeClr val="tx1"/>
                </a:solidFill>
              </a:rPr>
              <a:t>замовлення</a:t>
            </a:r>
          </a:p>
          <a:p>
            <a:pPr algn="l"/>
            <a:r>
              <a:rPr lang="uk-UA" sz="3300" b="1" dirty="0" smtClean="0">
                <a:solidFill>
                  <a:schemeClr val="tx1"/>
                </a:solidFill>
              </a:rPr>
              <a:t>Небюджетна</a:t>
            </a:r>
            <a:r>
              <a:rPr lang="uk-UA" sz="3300" dirty="0" smtClean="0">
                <a:solidFill>
                  <a:schemeClr val="tx1"/>
                </a:solidFill>
              </a:rPr>
              <a:t>: немає бюджетних місць</a:t>
            </a:r>
            <a:endParaRPr lang="uk-UA" sz="3300" dirty="0">
              <a:solidFill>
                <a:schemeClr val="tx1"/>
              </a:solidFill>
            </a:endParaRPr>
          </a:p>
          <a:p>
            <a:pPr algn="l"/>
            <a:endParaRPr lang="uk-UA" sz="3300" dirty="0" smtClean="0">
              <a:solidFill>
                <a:schemeClr val="tx1"/>
              </a:solidFill>
            </a:endParaRPr>
          </a:p>
          <a:p>
            <a:pPr algn="l"/>
            <a:endParaRPr lang="uk-UA" sz="3300" dirty="0">
              <a:solidFill>
                <a:schemeClr val="tx1"/>
              </a:solidFill>
            </a:endParaRPr>
          </a:p>
          <a:p>
            <a:endParaRPr lang="uk-UA" sz="3300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pPr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267816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rgbClr val="FFFFFF"/>
      </a:dk1>
      <a:lt1>
        <a:srgbClr val="000000"/>
      </a:lt1>
      <a:dk2>
        <a:srgbClr val="FFFFFF"/>
      </a:dk2>
      <a:lt2>
        <a:srgbClr val="000000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0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1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2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3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4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5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6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7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8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19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0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1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2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3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4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5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4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5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6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7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8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9.xml><?xml version="1.0" encoding="utf-8"?>
<a:themeOverride xmlns:a="http://schemas.openxmlformats.org/drawingml/2006/main">
  <a:clrScheme name="Другая 2">
    <a:dk1>
      <a:srgbClr val="FFFFFF"/>
    </a:dk1>
    <a:lt1>
      <a:srgbClr val="000000"/>
    </a:lt1>
    <a:dk2>
      <a:srgbClr val="FFFFFF"/>
    </a:dk2>
    <a:lt2>
      <a:srgbClr val="000000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</TotalTime>
  <Words>1964</Words>
  <Application>Microsoft Office PowerPoint</Application>
  <PresentationFormat>Екран (4:3)</PresentationFormat>
  <Paragraphs>237</Paragraphs>
  <Slides>25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25</vt:i4>
      </vt:variant>
    </vt:vector>
  </HeadingPairs>
  <TitlesOfParts>
    <vt:vector size="26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Спеціальності, спеціалізації та освітні  програми (ОП) / конкурсні пропозиції (КП)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Строки вступної кампанії для вступників на основі ПЗСО</vt:lpstr>
      <vt:lpstr>Презентація PowerPoint</vt:lpstr>
      <vt:lpstr>Презентація PowerPoint</vt:lpstr>
      <vt:lpstr>Презентація PowerPoint</vt:lpstr>
      <vt:lpstr>Дякую за увагу! Готовий відповісти на Ваші запитання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Умов прийому на навчання до вищих навчальних закладів  у 2016 році</dc:title>
  <dc:creator>Toshiba</dc:creator>
  <cp:lastModifiedBy>Шаров</cp:lastModifiedBy>
  <cp:revision>137</cp:revision>
  <cp:lastPrinted>2016-06-21T06:37:24Z</cp:lastPrinted>
  <dcterms:created xsi:type="dcterms:W3CDTF">2015-09-29T17:48:35Z</dcterms:created>
  <dcterms:modified xsi:type="dcterms:W3CDTF">2016-12-12T09:50:46Z</dcterms:modified>
</cp:coreProperties>
</file>